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sldIdLst>
    <p:sldId id="273" r:id="rId2"/>
    <p:sldId id="342" r:id="rId3"/>
    <p:sldId id="276" r:id="rId4"/>
    <p:sldId id="283" r:id="rId5"/>
    <p:sldId id="284" r:id="rId6"/>
    <p:sldId id="285" r:id="rId7"/>
    <p:sldId id="286" r:id="rId8"/>
    <p:sldId id="294" r:id="rId9"/>
    <p:sldId id="287" r:id="rId10"/>
    <p:sldId id="289" r:id="rId11"/>
    <p:sldId id="290" r:id="rId12"/>
    <p:sldId id="296" r:id="rId13"/>
    <p:sldId id="295" r:id="rId14"/>
    <p:sldId id="291" r:id="rId15"/>
    <p:sldId id="292" r:id="rId16"/>
    <p:sldId id="293" r:id="rId17"/>
    <p:sldId id="334" r:id="rId18"/>
    <p:sldId id="297" r:id="rId19"/>
    <p:sldId id="333" r:id="rId20"/>
    <p:sldId id="299" r:id="rId21"/>
    <p:sldId id="300" r:id="rId22"/>
    <p:sldId id="298" r:id="rId23"/>
    <p:sldId id="302" r:id="rId24"/>
    <p:sldId id="301" r:id="rId25"/>
    <p:sldId id="303" r:id="rId26"/>
    <p:sldId id="304" r:id="rId27"/>
    <p:sldId id="305" r:id="rId28"/>
    <p:sldId id="306" r:id="rId29"/>
    <p:sldId id="308" r:id="rId30"/>
    <p:sldId id="307" r:id="rId31"/>
    <p:sldId id="309" r:id="rId32"/>
    <p:sldId id="314" r:id="rId33"/>
    <p:sldId id="315" r:id="rId34"/>
    <p:sldId id="316" r:id="rId35"/>
    <p:sldId id="310" r:id="rId36"/>
    <p:sldId id="312" r:id="rId37"/>
    <p:sldId id="311" r:id="rId38"/>
    <p:sldId id="344" r:id="rId39"/>
    <p:sldId id="343" r:id="rId40"/>
    <p:sldId id="340" r:id="rId41"/>
    <p:sldId id="336" r:id="rId42"/>
    <p:sldId id="337" r:id="rId43"/>
    <p:sldId id="338" r:id="rId44"/>
    <p:sldId id="339" r:id="rId45"/>
    <p:sldId id="313" r:id="rId46"/>
    <p:sldId id="317" r:id="rId47"/>
    <p:sldId id="341" r:id="rId48"/>
    <p:sldId id="318" r:id="rId49"/>
    <p:sldId id="319" r:id="rId50"/>
    <p:sldId id="320" r:id="rId51"/>
    <p:sldId id="321" r:id="rId52"/>
    <p:sldId id="331" r:id="rId53"/>
    <p:sldId id="329" r:id="rId54"/>
    <p:sldId id="330" r:id="rId55"/>
    <p:sldId id="323" r:id="rId56"/>
    <p:sldId id="322" r:id="rId57"/>
    <p:sldId id="324" r:id="rId58"/>
    <p:sldId id="325" r:id="rId59"/>
    <p:sldId id="326" r:id="rId60"/>
    <p:sldId id="327" r:id="rId61"/>
    <p:sldId id="328" r:id="rId62"/>
    <p:sldId id="277" r:id="rId63"/>
    <p:sldId id="278" r:id="rId64"/>
    <p:sldId id="279" r:id="rId65"/>
    <p:sldId id="280" r:id="rId66"/>
    <p:sldId id="281" r:id="rId67"/>
    <p:sldId id="282" r:id="rId68"/>
    <p:sldId id="332" r:id="rId69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AE7"/>
          </a:solidFill>
        </a:fill>
      </a:tcStyle>
    </a:wholeTbl>
    <a:band2H>
      <a:tcTxStyle/>
      <a:tcStyle>
        <a:tcBdr/>
        <a:fill>
          <a:solidFill>
            <a:srgbClr val="E6F5F3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5F3D1"/>
          </a:solidFill>
        </a:fill>
      </a:tcStyle>
    </a:wholeTbl>
    <a:band2H>
      <a:tcTxStyle/>
      <a:tcStyle>
        <a:tcBdr/>
        <a:fill>
          <a:solidFill>
            <a:srgbClr val="F2F9E9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FD1"/>
          </a:solidFill>
        </a:fill>
      </a:tcStyle>
    </a:wholeTbl>
    <a:band2H>
      <a:tcTxStyle/>
      <a:tcStyle>
        <a:tcBdr/>
        <a:fill>
          <a:solidFill>
            <a:srgbClr val="FCE8E9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698" autoAdjust="0"/>
  </p:normalViewPr>
  <p:slideViewPr>
    <p:cSldViewPr snapToGrid="0">
      <p:cViewPr varScale="1">
        <p:scale>
          <a:sx n="81" d="100"/>
          <a:sy n="81" d="100"/>
        </p:scale>
        <p:origin x="96" y="24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9492562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dirty="0" smtClean="0"/>
              <a:t>General purpose object detection should be </a:t>
            </a:r>
            <a:r>
              <a:rPr lang="en-US" altLang="zh-TW" sz="1200" dirty="0" smtClean="0">
                <a:solidFill>
                  <a:srgbClr val="FFC000"/>
                </a:solidFill>
              </a:rPr>
              <a:t>fast</a:t>
            </a:r>
            <a:r>
              <a:rPr lang="en-US" altLang="zh-TW" sz="1200" dirty="0" smtClean="0"/>
              <a:t>, </a:t>
            </a:r>
            <a:r>
              <a:rPr lang="en-US" altLang="zh-TW" sz="1200" dirty="0" smtClean="0">
                <a:solidFill>
                  <a:srgbClr val="FFC000"/>
                </a:solidFill>
              </a:rPr>
              <a:t>accurate</a:t>
            </a:r>
            <a:r>
              <a:rPr lang="en-US" altLang="zh-TW" sz="1200" dirty="0" smtClean="0"/>
              <a:t>, and able to </a:t>
            </a:r>
            <a:r>
              <a:rPr lang="en-US" altLang="zh-TW" sz="1200" dirty="0" smtClean="0">
                <a:solidFill>
                  <a:srgbClr val="FFC000"/>
                </a:solidFill>
              </a:rPr>
              <a:t>recognize a wide variety of objects</a:t>
            </a:r>
          </a:p>
          <a:p>
            <a:r>
              <a:rPr lang="en-US" altLang="zh-TW" dirty="0" smtClean="0"/>
              <a:t>Since NN have </a:t>
            </a:r>
            <a:r>
              <a:rPr lang="en-US" altLang="zh-TW" dirty="0" err="1" smtClean="0"/>
              <a:t>becom</a:t>
            </a:r>
            <a:r>
              <a:rPr lang="en-US" altLang="zh-TW" dirty="0" smtClean="0"/>
              <a:t> increasingly fast and ac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210266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4552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Focal Loss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，大大降低那些負樣本的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Loss Contribution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，</a:t>
            </a:r>
            <a:endParaRPr lang="en-US" altLang="zh-TW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預測還行 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LOSS 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低</a:t>
            </a:r>
            <a:endParaRPr lang="en-US" altLang="zh-TW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endParaRPr lang="en-US" altLang="zh-TW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One-Stage</a:t>
            </a:r>
            <a:r>
              <a:rPr lang="en-US" altLang="zh-TW" sz="1200" b="0" i="0" baseline="0" dirty="0" smtClean="0">
                <a:effectLst/>
                <a:latin typeface="+mj-lt"/>
                <a:ea typeface="+mj-ea"/>
                <a:cs typeface="+mj-cs"/>
                <a:sym typeface="Calibri"/>
              </a:rPr>
              <a:t> want </a:t>
            </a:r>
            <a:r>
              <a:rPr lang="en-US" altLang="zh-TW" sz="1200" b="0" i="0" baseline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prdict</a:t>
            </a:r>
            <a:r>
              <a:rPr lang="en-US" altLang="zh-TW" sz="1200" b="0" i="0" baseline="0" dirty="0" smtClean="0">
                <a:effectLst/>
                <a:latin typeface="+mj-lt"/>
                <a:ea typeface="+mj-ea"/>
                <a:cs typeface="+mj-cs"/>
                <a:sym typeface="Calibri"/>
              </a:rPr>
              <a:t> classification localization on 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Extracted Feature Map</a:t>
            </a:r>
          </a:p>
          <a:p>
            <a:endParaRPr lang="en-US" altLang="zh-TW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One image</a:t>
            </a:r>
            <a:r>
              <a:rPr lang="en-US" altLang="zh-TW" sz="1200" b="0" i="0" baseline="0" dirty="0" smtClean="0">
                <a:effectLst/>
                <a:latin typeface="+mj-lt"/>
                <a:ea typeface="+mj-ea"/>
                <a:cs typeface="+mj-cs"/>
                <a:sym typeface="Calibri"/>
              </a:rPr>
              <a:t> generate 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100000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（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Anchors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），</a:t>
            </a:r>
            <a:endParaRPr lang="en-US" altLang="zh-TW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Positive samples</a:t>
            </a:r>
            <a:r>
              <a:rPr lang="en-US" altLang="zh-TW" sz="1200" b="0" i="0" baseline="0" dirty="0" smtClean="0">
                <a:effectLst/>
                <a:latin typeface="+mj-lt"/>
                <a:ea typeface="+mj-ea"/>
                <a:cs typeface="+mj-cs"/>
                <a:sym typeface="Calibri"/>
              </a:rPr>
              <a:t> less</a:t>
            </a:r>
          </a:p>
          <a:p>
            <a:r>
              <a:rPr lang="en-US" altLang="zh-TW" sz="1200" b="0" i="0" baseline="0" dirty="0" smtClean="0">
                <a:effectLst/>
                <a:latin typeface="+mj-lt"/>
                <a:ea typeface="+mj-ea"/>
                <a:cs typeface="+mj-cs"/>
                <a:sym typeface="Calibri"/>
              </a:rPr>
              <a:t>Training sampling imbalance </a:t>
            </a:r>
          </a:p>
          <a:p>
            <a:endParaRPr lang="en-US" altLang="zh-TW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容易被歸類的負樣本背景區域（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well-classified negative samples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）</a:t>
            </a:r>
            <a:endParaRPr lang="en-US" altLang="zh-TW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即使這些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well-</a:t>
            </a:r>
            <a:r>
              <a:rPr lang="en-US" altLang="zh-TW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classfied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samples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每一個所貢獻的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loss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很小 但很多還是佔了全部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loss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的很大部分</a:t>
            </a:r>
            <a:endParaRPr lang="en-US" altLang="zh-TW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需要被分類的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positive samples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貢獻的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loss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不明顯，梯度傳播就不夠準確。</a:t>
            </a:r>
            <a:endParaRPr lang="en-US" altLang="zh-TW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endParaRPr lang="en-US" altLang="zh-TW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想成一個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loss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函數，由於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noise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太多，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minima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不明顯</a:t>
            </a:r>
            <a:endParaRPr lang="zh-TW" altLang="en-US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45068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24016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290415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76249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7504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935015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network can learn to adjust the boxes appropriately but if we pick better priors for </a:t>
            </a:r>
          </a:p>
          <a:p>
            <a:r>
              <a:rPr lang="en-US" altLang="zh-TW" dirty="0" smtClean="0"/>
              <a:t>the network to start with we can make it easier for the network to learn to predict good detections.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59935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hierachical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92906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dirty="0" smtClean="0"/>
              <a:t>我們認為當預測的</a:t>
            </a:r>
            <a:r>
              <a:rPr lang="en-US" altLang="zh-TW" dirty="0" smtClean="0"/>
              <a:t>bounding box</a:t>
            </a:r>
            <a:r>
              <a:rPr lang="zh-TW" altLang="en-US" dirty="0" smtClean="0"/>
              <a:t>和</a:t>
            </a:r>
            <a:r>
              <a:rPr lang="en-US" altLang="zh-TW" dirty="0" smtClean="0"/>
              <a:t>ground truth</a:t>
            </a:r>
            <a:r>
              <a:rPr lang="zh-TW" altLang="en-US" dirty="0" smtClean="0"/>
              <a:t>的</a:t>
            </a:r>
            <a:r>
              <a:rPr lang="en-US" altLang="zh-TW" dirty="0" err="1" smtClean="0"/>
              <a:t>IoU</a:t>
            </a:r>
            <a:r>
              <a:rPr lang="zh-TW" altLang="zh-TW" dirty="0" smtClean="0"/>
              <a:t>大於某個閾值（如取為0.5</a:t>
            </a:r>
            <a:r>
              <a:rPr lang="zh-TW" altLang="en-US" dirty="0" smtClean="0"/>
              <a:t>时 </a:t>
            </a:r>
            <a:r>
              <a:rPr lang="en-US" altLang="zh-TW" dirty="0" smtClean="0"/>
              <a:t>&gt; 0.5</a:t>
            </a:r>
            <a:r>
              <a:rPr lang="zh-TW" altLang="en-US" dirty="0" smtClean="0"/>
              <a:t>，</a:t>
            </a:r>
            <a:r>
              <a:rPr lang="zh-TW" altLang="zh-TW" dirty="0" smtClean="0"/>
              <a:t>時，認為是一個</a:t>
            </a:r>
            <a:r>
              <a:rPr lang="en-US" altLang="zh-TW" dirty="0" smtClean="0"/>
              <a:t>True Positive</a:t>
            </a:r>
            <a:r>
              <a:rPr lang="zh-TW" altLang="en-US" dirty="0" smtClean="0"/>
              <a:t>。如果小于这个阈值，</a:t>
            </a:r>
            <a:r>
              <a:rPr lang="zh-TW" altLang="zh-TW" dirty="0" smtClean="0"/>
              <a:t>如果小於這個閾值，就是一個</a:t>
            </a:r>
            <a:r>
              <a:rPr lang="en-US" altLang="zh-TW" dirty="0" smtClean="0"/>
              <a:t>False Positive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108215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0687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5" name="Shape 5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Selective search  </a:t>
            </a:r>
            <a:r>
              <a:rPr lang="en-US" dirty="0" smtClean="0"/>
              <a:t>(heuristic)</a:t>
            </a:r>
            <a:r>
              <a:rPr dirty="0" smtClean="0"/>
              <a:t>= </a:t>
            </a:r>
            <a:r>
              <a:rPr dirty="0"/>
              <a:t>&gt;  much bounding box </a:t>
            </a:r>
          </a:p>
          <a:p>
            <a:r>
              <a:rPr dirty="0"/>
              <a:t>Pre train </a:t>
            </a:r>
            <a:r>
              <a:rPr dirty="0" err="1"/>
              <a:t>Convs</a:t>
            </a:r>
            <a:r>
              <a:rPr dirty="0"/>
              <a:t>  extraction feature </a:t>
            </a:r>
          </a:p>
          <a:p>
            <a:r>
              <a:rPr dirty="0" smtClean="0"/>
              <a:t>SVM</a:t>
            </a:r>
            <a:endParaRPr dirty="0"/>
          </a:p>
          <a:p>
            <a:r>
              <a:rPr dirty="0"/>
              <a:t>Many proposal   over lapping (</a:t>
            </a:r>
            <a:r>
              <a:rPr dirty="0" err="1"/>
              <a:t>convs</a:t>
            </a:r>
            <a:r>
              <a:rPr dirty="0"/>
              <a:t> each proposal</a:t>
            </a:r>
            <a:r>
              <a:rPr dirty="0" smtClean="0"/>
              <a:t>)</a:t>
            </a:r>
            <a:endParaRPr lang="en-US" dirty="0" smtClean="0"/>
          </a:p>
          <a:p>
            <a:endParaRPr lang="en-US" dirty="0" smtClean="0"/>
          </a:p>
          <a:p>
            <a:r>
              <a:rPr lang="zh-TW" altLang="en-US" dirty="0" smtClean="0"/>
              <a:t>給一張圖 經過</a:t>
            </a:r>
            <a:r>
              <a:rPr lang="en-US" altLang="zh-TW" dirty="0" err="1" smtClean="0"/>
              <a:t>ss</a:t>
            </a:r>
            <a:r>
              <a:rPr lang="en-US" altLang="zh-TW" dirty="0" smtClean="0"/>
              <a:t>  =&gt; resize =</a:t>
            </a:r>
            <a:r>
              <a:rPr lang="en-US" altLang="zh-TW" baseline="0" dirty="0" smtClean="0"/>
              <a:t>&gt; conv (ALEX </a:t>
            </a:r>
            <a:r>
              <a:rPr lang="en-US" altLang="zh-TW" baseline="0" dirty="0" err="1" smtClean="0"/>
              <a:t>resnet</a:t>
            </a:r>
            <a:r>
              <a:rPr lang="en-US" altLang="zh-TW" baseline="0" dirty="0" smtClean="0"/>
              <a:t> inception)   </a:t>
            </a:r>
            <a:r>
              <a:rPr lang="zh-TW" altLang="en-US" baseline="0" dirty="0" smtClean="0"/>
              <a:t>捲機網路只是抽</a:t>
            </a:r>
            <a:r>
              <a:rPr lang="en-US" altLang="zh-TW" baseline="0" dirty="0" smtClean="0"/>
              <a:t>feature  (image net </a:t>
            </a:r>
            <a:r>
              <a:rPr lang="zh-TW" altLang="en-US" baseline="0" dirty="0" smtClean="0"/>
              <a:t>最後一層拿掉</a:t>
            </a:r>
            <a:r>
              <a:rPr lang="en-US" altLang="zh-TW" baseline="0" dirty="0" smtClean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172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6" name="Shape 5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Imporve Convs </a:t>
            </a:r>
          </a:p>
          <a:p>
            <a:r>
              <a:t> may decrease  ac</a:t>
            </a:r>
          </a:p>
          <a:p>
            <a:endParaRPr/>
          </a:p>
          <a:p>
            <a:endParaRPr/>
          </a:p>
          <a:p>
            <a:r>
              <a:t>Roi pooling vs maxpooling</a:t>
            </a:r>
          </a:p>
          <a:p>
            <a:endParaRPr/>
          </a:p>
          <a:p>
            <a:r>
              <a:t>Increase resolution </a:t>
            </a:r>
          </a:p>
          <a:p>
            <a:r>
              <a:t>Cut evenly </a:t>
            </a:r>
          </a:p>
        </p:txBody>
      </p:sp>
    </p:spTree>
    <p:extLst>
      <p:ext uri="{BB962C8B-B14F-4D97-AF65-F5344CB8AC3E}">
        <p14:creationId xmlns:p14="http://schemas.microsoft.com/office/powerpoint/2010/main" val="41082925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Replace selective search 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RPN</a:t>
            </a:r>
            <a:r>
              <a:rPr lang="en-US" altLang="zh-TW" baseline="0" dirty="0" smtClean="0"/>
              <a:t> foreground or background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06487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0" name="Shape 6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 search  most background </a:t>
            </a:r>
          </a:p>
        </p:txBody>
      </p:sp>
    </p:spTree>
    <p:extLst>
      <p:ext uri="{BB962C8B-B14F-4D97-AF65-F5344CB8AC3E}">
        <p14:creationId xmlns:p14="http://schemas.microsoft.com/office/powerpoint/2010/main" val="1355541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4724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3672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6700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0" y="-3175"/>
            <a:ext cx="12192001" cy="5203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0361"/>
                </a:lnTo>
                <a:lnTo>
                  <a:pt x="3536" y="20361"/>
                </a:lnTo>
                <a:lnTo>
                  <a:pt x="4211" y="21547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80"/>
                </a:lnTo>
                <a:lnTo>
                  <a:pt x="4369" y="21547"/>
                </a:lnTo>
                <a:lnTo>
                  <a:pt x="5044" y="20361"/>
                </a:lnTo>
                <a:lnTo>
                  <a:pt x="21600" y="2036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810000" y="1449147"/>
            <a:ext cx="10572001" cy="2971052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t>按一下以編輯母片標題樣式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810000" y="5280847"/>
            <a:ext cx="10572001" cy="4349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t"/>
          <a:lstStyle>
            <a:lvl1pPr marL="0" indent="0">
              <a:buClrTx/>
              <a:buSzTx/>
              <a:buFontTx/>
              <a:buNone/>
            </a:lvl1pPr>
          </a:lstStyle>
          <a:p>
            <a:r>
              <a:t>按一下以編輯母片副標題樣式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1140883" y="2286585"/>
            <a:ext cx="4895117" cy="2503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title"/>
          </p:nvPr>
        </p:nvSpPr>
        <p:spPr>
          <a:xfrm>
            <a:off x="1357088" y="2435956"/>
            <a:ext cx="4382522" cy="20077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按一下以編輯母片標題樣式</a:t>
            </a:r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6155999" y="2286000"/>
            <a:ext cx="4880301" cy="22955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t"/>
          <a:lstStyle>
            <a:lvl1pPr marL="0" indent="0">
              <a:buClrTx/>
              <a:buSzTx/>
              <a:buFontTx/>
              <a:buNone/>
            </a:lvl1pPr>
          </a:lstStyle>
          <a:p>
            <a:r>
              <a:t>按一下以編輯母片文字樣式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7669651" y="446088"/>
            <a:ext cx="4522350" cy="5414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3" y="0"/>
                </a:moveTo>
                <a:lnTo>
                  <a:pt x="1373" y="5985"/>
                </a:lnTo>
                <a:lnTo>
                  <a:pt x="60" y="6860"/>
                </a:lnTo>
                <a:lnTo>
                  <a:pt x="23" y="6910"/>
                </a:lnTo>
                <a:lnTo>
                  <a:pt x="0" y="6935"/>
                </a:lnTo>
                <a:lnTo>
                  <a:pt x="0" y="6995"/>
                </a:lnTo>
                <a:lnTo>
                  <a:pt x="23" y="7020"/>
                </a:lnTo>
                <a:lnTo>
                  <a:pt x="60" y="7070"/>
                </a:lnTo>
                <a:lnTo>
                  <a:pt x="1373" y="7945"/>
                </a:lnTo>
                <a:lnTo>
                  <a:pt x="137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373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xfrm>
            <a:off x="8183540" y="586171"/>
            <a:ext cx="2494791" cy="5134798"/>
          </a:xfrm>
          <a:prstGeom prst="rect">
            <a:avLst/>
          </a:prstGeom>
        </p:spPr>
        <p:txBody>
          <a:bodyPr/>
          <a:lstStyle/>
          <a:p>
            <a:r>
              <a:t>按一下以編輯母片標題樣式</a:t>
            </a:r>
          </a:p>
        </p:txBody>
      </p:sp>
      <p:sp>
        <p:nvSpPr>
          <p:cNvPr id="138" name="Shape 138"/>
          <p:cNvSpPr>
            <a:spLocks noGrp="1"/>
          </p:cNvSpPr>
          <p:nvPr>
            <p:ph type="body" idx="1"/>
          </p:nvPr>
        </p:nvSpPr>
        <p:spPr>
          <a:xfrm>
            <a:off x="810000" y="446089"/>
            <a:ext cx="6611541" cy="54149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t"/>
          <a:lstStyle/>
          <a:p>
            <a:r>
              <a:t>按一下以編輯母片文字樣式</a:t>
            </a:r>
          </a:p>
          <a:p>
            <a:pPr lvl="1"/>
            <a:r>
              <a:t>第二層</a:t>
            </a:r>
          </a:p>
          <a:p>
            <a:pPr lvl="2"/>
            <a:r>
              <a:t>第三層</a:t>
            </a:r>
          </a:p>
          <a:p>
            <a:pPr lvl="3"/>
            <a:r>
              <a:t>第四層</a:t>
            </a:r>
          </a:p>
          <a:p>
            <a:pPr lvl="4"/>
            <a:r>
              <a:t>第五層</a:t>
            </a:r>
          </a:p>
        </p:txBody>
      </p:sp>
      <p:sp>
        <p:nvSpPr>
          <p:cNvPr id="139" name="Shape 1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按一下以編輯母片標題樣式</a:t>
            </a:r>
          </a:p>
        </p:txBody>
      </p:sp>
      <p:sp>
        <p:nvSpPr>
          <p:cNvPr id="61" name="Shape 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1934437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1"/>
            <a:ext cx="12192001" cy="5203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0361"/>
                </a:lnTo>
                <a:lnTo>
                  <a:pt x="18064" y="20361"/>
                </a:lnTo>
                <a:lnTo>
                  <a:pt x="17389" y="21547"/>
                </a:lnTo>
                <a:lnTo>
                  <a:pt x="17329" y="21600"/>
                </a:lnTo>
                <a:lnTo>
                  <a:pt x="17287" y="21600"/>
                </a:lnTo>
                <a:lnTo>
                  <a:pt x="17269" y="21580"/>
                </a:lnTo>
                <a:lnTo>
                  <a:pt x="17231" y="21547"/>
                </a:lnTo>
                <a:lnTo>
                  <a:pt x="16556" y="20361"/>
                </a:lnTo>
                <a:lnTo>
                  <a:pt x="0" y="20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809999" y="2951396"/>
            <a:ext cx="10561420" cy="1468800"/>
          </a:xfrm>
          <a:prstGeom prst="rect">
            <a:avLst/>
          </a:prstGeom>
        </p:spPr>
        <p:txBody>
          <a:bodyPr/>
          <a:lstStyle>
            <a:lvl1pPr algn="r">
              <a:defRPr sz="4800"/>
            </a:lvl1pPr>
          </a:lstStyle>
          <a:p>
            <a:r>
              <a:t>按一下以編輯母片標題樣式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sz="quarter" idx="1"/>
          </p:nvPr>
        </p:nvSpPr>
        <p:spPr>
          <a:xfrm>
            <a:off x="809999" y="5281200"/>
            <a:ext cx="10561420" cy="4339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t"/>
          <a:lstStyle>
            <a:lvl1pPr marL="0" indent="0" algn="r">
              <a:buClrTx/>
              <a:buSzTx/>
              <a:buFontTx/>
              <a:buNone/>
            </a:lvl1pPr>
          </a:lstStyle>
          <a:p>
            <a:r>
              <a:t>按一下以編輯母片文字樣式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按一下以編輯母片標題樣式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sz="half" idx="1"/>
          </p:nvPr>
        </p:nvSpPr>
        <p:spPr>
          <a:xfrm>
            <a:off x="818712" y="2222287"/>
            <a:ext cx="5185874" cy="36387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r>
              <a:t>按一下以編輯母片文字樣式</a:t>
            </a:r>
          </a:p>
          <a:p>
            <a:pPr lvl="1"/>
            <a:r>
              <a:t>第二層</a:t>
            </a:r>
          </a:p>
          <a:p>
            <a:pPr lvl="2"/>
            <a:r>
              <a:t>第三層</a:t>
            </a:r>
          </a:p>
          <a:p>
            <a:pPr lvl="3"/>
            <a:r>
              <a:t>第四層</a:t>
            </a:r>
          </a:p>
          <a:p>
            <a:pPr lvl="4"/>
            <a:r>
              <a:t>第五層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按一下以編輯母片標題樣式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sz="quarter" idx="1"/>
          </p:nvPr>
        </p:nvSpPr>
        <p:spPr>
          <a:xfrm>
            <a:off x="814727" y="2174875"/>
            <a:ext cx="5189858" cy="5762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b"/>
          <a:lstStyle>
            <a:lvl1pPr marL="0" indent="0" algn="ctr">
              <a:buClrTx/>
              <a:buSzTx/>
              <a:buFontTx/>
              <a:buNone/>
              <a:defRPr sz="2000"/>
            </a:lvl1pPr>
          </a:lstStyle>
          <a:p>
            <a:r>
              <a:t>按一下以編輯母片文字樣式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sz="quarter" idx="13"/>
          </p:nvPr>
        </p:nvSpPr>
        <p:spPr>
          <a:xfrm>
            <a:off x="6187414" y="2174874"/>
            <a:ext cx="5194584" cy="576264"/>
          </a:xfrm>
          <a:prstGeom prst="rect">
            <a:avLst/>
          </a:prstGeom>
        </p:spPr>
        <p:txBody>
          <a:bodyPr anchor="b"/>
          <a:lstStyle/>
          <a:p>
            <a:pPr marL="0" indent="0" algn="ctr">
              <a:buClrTx/>
              <a:buSzTx/>
              <a:buFontTx/>
              <a:buNone/>
              <a:defRPr sz="2000"/>
            </a:pPr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1073151" y="446087"/>
            <a:ext cx="3547533" cy="1814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1073150" y="446087"/>
            <a:ext cx="3547535" cy="1618397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按一下以編輯母片標題樣式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idx="1"/>
          </p:nvPr>
        </p:nvSpPr>
        <p:spPr>
          <a:xfrm>
            <a:off x="4855633" y="446087"/>
            <a:ext cx="6252634" cy="54149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r>
              <a:t>按一下以編輯母片文字樣式</a:t>
            </a:r>
          </a:p>
          <a:p>
            <a:pPr lvl="1"/>
            <a:r>
              <a:t>第二層</a:t>
            </a:r>
          </a:p>
          <a:p>
            <a:pPr lvl="2"/>
            <a:r>
              <a:t>第三層</a:t>
            </a:r>
          </a:p>
          <a:p>
            <a:pPr lvl="3"/>
            <a:r>
              <a:t>第四層</a:t>
            </a:r>
          </a:p>
          <a:p>
            <a:pPr lvl="4"/>
            <a:r>
              <a:t>第五層</a:t>
            </a:r>
          </a:p>
        </p:txBody>
      </p:sp>
      <p:sp>
        <p:nvSpPr>
          <p:cNvPr id="78" name="Shape 78"/>
          <p:cNvSpPr>
            <a:spLocks noGrp="1"/>
          </p:cNvSpPr>
          <p:nvPr>
            <p:ph type="body" sz="quarter" idx="13"/>
          </p:nvPr>
        </p:nvSpPr>
        <p:spPr>
          <a:xfrm>
            <a:off x="1073150" y="2260737"/>
            <a:ext cx="3547535" cy="3600312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814727" y="727522"/>
            <a:ext cx="4852989" cy="1617164"/>
          </a:xfrm>
          <a:prstGeom prst="rect">
            <a:avLst/>
          </a:prstGeom>
        </p:spPr>
        <p:txBody>
          <a:bodyPr/>
          <a:lstStyle>
            <a:lvl1pPr>
              <a:defRPr sz="2400" b="0"/>
            </a:lvl1pPr>
          </a:lstStyle>
          <a:p>
            <a:r>
              <a:t>按一下以編輯母片標題樣式</a:t>
            </a:r>
          </a:p>
        </p:txBody>
      </p:sp>
      <p:sp>
        <p:nvSpPr>
          <p:cNvPr id="87" name="Shape 87"/>
          <p:cNvSpPr>
            <a:spLocks noGrp="1"/>
          </p:cNvSpPr>
          <p:nvPr>
            <p:ph type="pic" idx="13"/>
          </p:nvPr>
        </p:nvSpPr>
        <p:spPr>
          <a:xfrm>
            <a:off x="6098116" y="0"/>
            <a:ext cx="6093884" cy="6858000"/>
          </a:xfrm>
          <a:prstGeom prst="rect">
            <a:avLst/>
          </a:prstGeom>
          <a:ln w="9525">
            <a:solidFill>
              <a:srgbClr val="636363"/>
            </a:solidFill>
            <a:round/>
          </a:ln>
          <a:effectLst/>
        </p:spPr>
        <p:txBody>
          <a:bodyPr lIns="91439" rIns="91439" anchor="t">
            <a:noAutofit/>
          </a:bodyPr>
          <a:lstStyle/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body" sz="half" idx="1"/>
          </p:nvPr>
        </p:nvSpPr>
        <p:spPr>
          <a:xfrm>
            <a:off x="814727" y="2344684"/>
            <a:ext cx="4852989" cy="35163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t"/>
          <a:lstStyle>
            <a:lvl1pPr marL="0" indent="0">
              <a:buClrTx/>
              <a:buSzTx/>
              <a:buFontTx/>
              <a:buNone/>
              <a:defRPr sz="1200"/>
            </a:lvl1pPr>
          </a:lstStyle>
          <a:p>
            <a:r>
              <a:t>按一下以編輯母片文字樣式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xfrm>
            <a:off x="5609010" y="6080087"/>
            <a:ext cx="315834" cy="326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809999" y="4800600"/>
            <a:ext cx="10561420" cy="566738"/>
          </a:xfrm>
          <a:prstGeom prst="rect">
            <a:avLst/>
          </a:prstGeom>
        </p:spPr>
        <p:txBody>
          <a:bodyPr/>
          <a:lstStyle>
            <a:lvl1pPr>
              <a:defRPr sz="2400" b="0"/>
            </a:lvl1pPr>
          </a:lstStyle>
          <a:p>
            <a:r>
              <a:t>按一下以編輯母片標題樣式</a:t>
            </a:r>
          </a:p>
        </p:txBody>
      </p:sp>
      <p:sp>
        <p:nvSpPr>
          <p:cNvPr id="97" name="Shape 97"/>
          <p:cNvSpPr>
            <a:spLocks noGrp="1"/>
          </p:cNvSpPr>
          <p:nvPr>
            <p:ph type="pic" idx="13"/>
          </p:nvPr>
        </p:nvSpPr>
        <p:spPr>
          <a:xfrm>
            <a:off x="0" y="-1"/>
            <a:ext cx="12192001" cy="4800601"/>
          </a:xfrm>
          <a:prstGeom prst="rect">
            <a:avLst/>
          </a:prstGeom>
          <a:ln w="9525" cap="rnd">
            <a:solidFill>
              <a:srgbClr val="636363"/>
            </a:solidFill>
            <a:round/>
          </a:ln>
          <a:effectLst/>
        </p:spPr>
        <p:txBody>
          <a:bodyPr lIns="91439" rIns="91439" anchor="t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xfrm>
            <a:off x="809999" y="5367337"/>
            <a:ext cx="10561420" cy="4937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ClrTx/>
              <a:buSzTx/>
              <a:buFontTx/>
              <a:buNone/>
              <a:defRPr sz="1200"/>
            </a:lvl1pPr>
          </a:lstStyle>
          <a:p>
            <a:r>
              <a:t>按一下以編輯母片文字樣式</a:t>
            </a:r>
          </a:p>
        </p:txBody>
      </p:sp>
      <p:sp>
        <p:nvSpPr>
          <p:cNvPr id="99" name="Shape 9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631696" y="1081456"/>
            <a:ext cx="6332418" cy="3239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850984" y="1238502"/>
            <a:ext cx="5893841" cy="2645912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r>
              <a:t>按一下以編輯母片標題樣式</a:t>
            </a:r>
          </a:p>
        </p:txBody>
      </p:sp>
      <p:sp>
        <p:nvSpPr>
          <p:cNvPr id="108" name="Shape 108"/>
          <p:cNvSpPr>
            <a:spLocks noGrp="1"/>
          </p:cNvSpPr>
          <p:nvPr>
            <p:ph type="body" sz="quarter" idx="1"/>
          </p:nvPr>
        </p:nvSpPr>
        <p:spPr>
          <a:xfrm>
            <a:off x="853189" y="4443679"/>
            <a:ext cx="5891638" cy="7132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t"/>
          <a:lstStyle>
            <a:lvl1pPr marL="0" indent="0">
              <a:buClrTx/>
              <a:buSzTx/>
              <a:buFontTx/>
              <a:buNone/>
            </a:lvl1pPr>
          </a:lstStyle>
          <a:p>
            <a:r>
              <a:t>按一下以編輯母片文字樣式</a:t>
            </a:r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3"/>
          </p:nvPr>
        </p:nvSpPr>
        <p:spPr>
          <a:xfrm>
            <a:off x="7574642" y="1081455"/>
            <a:ext cx="3810002" cy="4075467"/>
          </a:xfrm>
          <a:prstGeom prst="rect">
            <a:avLst/>
          </a:prstGeom>
        </p:spPr>
        <p:txBody>
          <a:bodyPr anchor="t"/>
          <a:lstStyle/>
          <a:p>
            <a:pPr marL="0" indent="0">
              <a:buClrTx/>
              <a:buSzTx/>
              <a:buFontTx/>
              <a:buNone/>
            </a:pPr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-1"/>
            <a:ext cx="12192001" cy="2185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14"/>
          </a:blipFill>
          <a:ln cap="rnd">
            <a:solidFill>
              <a:schemeClr val="accent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/>
          <a:p>
            <a:r>
              <a:t>按一下以編輯母片標題樣式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09600" y="1417637"/>
            <a:ext cx="10972800" cy="4891088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40000"/>
              </a:srgbClr>
            </a:outerShdw>
          </a:effectLst>
        </p:spPr>
        <p:txBody>
          <a:bodyPr lIns="45719" rIns="45719" anchor="ctr">
            <a:normAutofit/>
          </a:bodyPr>
          <a:lstStyle/>
          <a:p>
            <a:endParaRPr/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  <a:ln w="12700">
            <a:miter lim="400000"/>
          </a:ln>
        </p:spPr>
        <p:txBody>
          <a:bodyPr wrap="none" lIns="10800" tIns="10800" rIns="10800" bIns="10800" anchor="b">
            <a:spAutoFit/>
          </a:bodyPr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2" r:id="rId11"/>
    <p:sldLayoutId id="2147483663" r:id="rId12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Century Gothic"/>
          <a:ea typeface="Century Gothic"/>
          <a:cs typeface="Century Gothic"/>
          <a:sym typeface="Century Gothic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 2"/>
        <a:buChar char="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778668" marR="0" indent="-321468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 2"/>
        <a:buChar char="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1208314" marR="0" indent="-293914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 2"/>
        <a:buChar char="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17145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 2"/>
        <a:buChar char="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21717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 2"/>
        <a:buChar char="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25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 2"/>
        <a:buChar char="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29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 2"/>
        <a:buChar char="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33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 2"/>
        <a:buChar char="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37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 2"/>
        <a:buChar char="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subTitle" sz="quarter" idx="1"/>
          </p:nvPr>
        </p:nvSpPr>
        <p:spPr>
          <a:xfrm>
            <a:off x="810001" y="5280847"/>
            <a:ext cx="10572000" cy="4349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90000"/>
              </a:lnSpc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 sz="2400" dirty="0" err="1">
                <a:latin typeface="+mn-lt"/>
                <a:ea typeface="+mn-ea"/>
                <a:cs typeface="+mn-cs"/>
                <a:sym typeface="Helvetica"/>
              </a:rPr>
              <a:t>鄭宇翔</a:t>
            </a:r>
            <a:endParaRPr sz="2400" dirty="0">
              <a:latin typeface="+mn-lt"/>
              <a:ea typeface="+mn-ea"/>
              <a:cs typeface="+mn-cs"/>
              <a:sym typeface="Helvetica"/>
            </a:endParaRPr>
          </a:p>
        </p:txBody>
      </p:sp>
      <p:sp>
        <p:nvSpPr>
          <p:cNvPr id="398" name="Shape 398"/>
          <p:cNvSpPr/>
          <p:nvPr/>
        </p:nvSpPr>
        <p:spPr>
          <a:xfrm>
            <a:off x="9804106" y="4057341"/>
            <a:ext cx="1217639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rPr lang="en-US" altLang="zh-TW" dirty="0" smtClean="0"/>
              <a:t>CVPR</a:t>
            </a:r>
            <a:r>
              <a:rPr dirty="0" smtClean="0"/>
              <a:t>201</a:t>
            </a:r>
            <a:r>
              <a:rPr lang="en-US" altLang="zh-TW" dirty="0" smtClean="0"/>
              <a:t>7</a:t>
            </a:r>
            <a:endParaRPr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79140" cy="4049358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High resolution classifier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18712" y="2222287"/>
            <a:ext cx="9981368" cy="3638764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All state-of-the-art detection methods use classifier </a:t>
            </a:r>
            <a:r>
              <a:rPr lang="en-US" altLang="zh-TW" sz="2400" dirty="0">
                <a:solidFill>
                  <a:srgbClr val="FFC000"/>
                </a:solidFill>
              </a:rPr>
              <a:t>pre-trained</a:t>
            </a:r>
            <a:r>
              <a:rPr lang="en-US" altLang="zh-TW" sz="2400" dirty="0"/>
              <a:t> on </a:t>
            </a:r>
            <a:r>
              <a:rPr lang="en-US" altLang="zh-TW" sz="2400" dirty="0" smtClean="0"/>
              <a:t>ImageNet =&gt; as feature </a:t>
            </a:r>
            <a:r>
              <a:rPr lang="en-US" altLang="zh-TW" sz="2400" dirty="0" smtClean="0"/>
              <a:t>extraction </a:t>
            </a:r>
            <a:r>
              <a:rPr lang="en-US" altLang="zh-TW" sz="2400" dirty="0" smtClean="0">
                <a:solidFill>
                  <a:srgbClr val="FF0000"/>
                </a:solidFill>
              </a:rPr>
              <a:t> !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r>
              <a:rPr lang="en-US" altLang="zh-TW" sz="2400" dirty="0"/>
              <a:t>The original YOLO trains the classifier network at 224 × 224 and increases the resolution to 448 for </a:t>
            </a:r>
            <a:r>
              <a:rPr lang="en-US" altLang="zh-TW" sz="2400" dirty="0" smtClean="0"/>
              <a:t>detection</a:t>
            </a:r>
          </a:p>
          <a:p>
            <a:r>
              <a:rPr lang="en-US" altLang="zh-TW" sz="2400" dirty="0" smtClean="0"/>
              <a:t>YOLOv2 </a:t>
            </a:r>
            <a:r>
              <a:rPr lang="en-US" altLang="zh-TW" sz="2400" dirty="0"/>
              <a:t>we first fine tune the classification network at the full 448 × 448 resolution for 10 epochs on ImageNet</a:t>
            </a:r>
            <a:r>
              <a:rPr lang="en-US" altLang="zh-TW" sz="2400" dirty="0" smtClean="0"/>
              <a:t>.</a:t>
            </a:r>
          </a:p>
          <a:p>
            <a:r>
              <a:rPr lang="en-US" altLang="zh-TW" sz="2400" dirty="0"/>
              <a:t>increase of almost </a:t>
            </a:r>
            <a:r>
              <a:rPr lang="en-US" altLang="zh-TW" sz="2400" dirty="0">
                <a:solidFill>
                  <a:srgbClr val="FFC000"/>
                </a:solidFill>
              </a:rPr>
              <a:t>4% </a:t>
            </a:r>
            <a:r>
              <a:rPr lang="en-US" altLang="zh-TW" sz="2400" dirty="0" err="1">
                <a:solidFill>
                  <a:srgbClr val="FFC000"/>
                </a:solidFill>
              </a:rPr>
              <a:t>mAP</a:t>
            </a:r>
            <a:endParaRPr lang="en-US" altLang="zh-TW" sz="2400" dirty="0">
              <a:solidFill>
                <a:srgbClr val="FFC000"/>
              </a:solidFill>
            </a:endParaRP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946757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Convolution with anchor boxes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18712" y="2222287"/>
            <a:ext cx="9564808" cy="3638764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YOLO predicts the coordinates of bounding boxes </a:t>
            </a:r>
            <a:r>
              <a:rPr lang="en-US" altLang="zh-TW" sz="2400" dirty="0">
                <a:solidFill>
                  <a:srgbClr val="FFC000"/>
                </a:solidFill>
              </a:rPr>
              <a:t>directly using fully connected layers on top of the convolutional feature extractor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7572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 with anchor boxes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731520" y="2407920"/>
            <a:ext cx="10378801" cy="23083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TW" sz="2400" dirty="0">
                <a:solidFill>
                  <a:srgbClr val="FFFFFF"/>
                </a:solidFill>
              </a:rPr>
              <a:t>Faster R-CNN predicts bounding boxes using </a:t>
            </a:r>
            <a:r>
              <a:rPr lang="en-US" altLang="zh-TW" sz="2400" dirty="0">
                <a:solidFill>
                  <a:srgbClr val="FFC000"/>
                </a:solidFill>
              </a:rPr>
              <a:t>hand-picked priors </a:t>
            </a:r>
            <a:r>
              <a:rPr lang="en-US" altLang="zh-TW" sz="2400" dirty="0">
                <a:solidFill>
                  <a:srgbClr val="FFFFFF"/>
                </a:solidFill>
              </a:rPr>
              <a:t>[15]. </a:t>
            </a:r>
            <a:endParaRPr lang="en-US" altLang="zh-TW" sz="2400" dirty="0" smtClean="0">
              <a:solidFill>
                <a:srgbClr val="FFFFFF"/>
              </a:solidFill>
            </a:endParaRPr>
          </a:p>
          <a:p>
            <a:r>
              <a:rPr lang="en-US" altLang="zh-TW" sz="2400" dirty="0" smtClean="0">
                <a:solidFill>
                  <a:srgbClr val="FFFFFF"/>
                </a:solidFill>
              </a:rPr>
              <a:t>Using </a:t>
            </a:r>
            <a:r>
              <a:rPr lang="en-US" altLang="zh-TW" sz="2400" dirty="0">
                <a:solidFill>
                  <a:srgbClr val="FFFFFF"/>
                </a:solidFill>
              </a:rPr>
              <a:t>only convolutional </a:t>
            </a:r>
            <a:r>
              <a:rPr lang="en-US" altLang="zh-TW" sz="2400" dirty="0" smtClean="0">
                <a:solidFill>
                  <a:srgbClr val="FFFFFF"/>
                </a:solidFill>
              </a:rPr>
              <a:t>layers </a:t>
            </a:r>
            <a:r>
              <a:rPr lang="en-US" altLang="zh-TW" sz="2400" dirty="0">
                <a:solidFill>
                  <a:srgbClr val="FFFFFF"/>
                </a:solidFill>
              </a:rPr>
              <a:t>the </a:t>
            </a:r>
            <a:r>
              <a:rPr lang="en-US" altLang="zh-TW" sz="2400" dirty="0">
                <a:solidFill>
                  <a:srgbClr val="FFC000"/>
                </a:solidFill>
              </a:rPr>
              <a:t>region proposal network (RPN) </a:t>
            </a:r>
            <a:r>
              <a:rPr lang="en-US" altLang="zh-TW" sz="2400" dirty="0">
                <a:solidFill>
                  <a:srgbClr val="FFFFFF"/>
                </a:solidFill>
              </a:rPr>
              <a:t>in </a:t>
            </a:r>
            <a:endParaRPr lang="en-US" altLang="zh-TW" sz="2400" dirty="0" smtClean="0">
              <a:solidFill>
                <a:srgbClr val="FFFFFF"/>
              </a:solidFill>
            </a:endParaRPr>
          </a:p>
          <a:p>
            <a:r>
              <a:rPr lang="en-US" altLang="zh-TW" sz="2400" dirty="0" smtClean="0">
                <a:solidFill>
                  <a:srgbClr val="FFFFFF"/>
                </a:solidFill>
              </a:rPr>
              <a:t>Faster </a:t>
            </a:r>
            <a:r>
              <a:rPr lang="en-US" altLang="zh-TW" sz="2400" dirty="0">
                <a:solidFill>
                  <a:srgbClr val="FFFFFF"/>
                </a:solidFill>
              </a:rPr>
              <a:t>R-CNN </a:t>
            </a:r>
            <a:r>
              <a:rPr lang="en-US" altLang="zh-TW" sz="2400" dirty="0">
                <a:solidFill>
                  <a:srgbClr val="FFC000"/>
                </a:solidFill>
              </a:rPr>
              <a:t>predicts </a:t>
            </a:r>
            <a:r>
              <a:rPr lang="en-US" altLang="zh-TW" sz="2400" dirty="0" smtClean="0">
                <a:solidFill>
                  <a:srgbClr val="FFC000"/>
                </a:solidFill>
              </a:rPr>
              <a:t>offsets and </a:t>
            </a:r>
            <a:r>
              <a:rPr lang="en-US" altLang="zh-TW" sz="2400" dirty="0">
                <a:solidFill>
                  <a:srgbClr val="FFC000"/>
                </a:solidFill>
              </a:rPr>
              <a:t>confidences for anchor boxes</a:t>
            </a:r>
            <a:r>
              <a:rPr lang="en-US" altLang="zh-TW" sz="2400" dirty="0" smtClean="0">
                <a:solidFill>
                  <a:srgbClr val="FFFFFF"/>
                </a:solidFill>
              </a:rPr>
              <a:t>.</a:t>
            </a:r>
          </a:p>
          <a:p>
            <a:endParaRPr lang="en-US" altLang="zh-TW" sz="2400" dirty="0" smtClean="0">
              <a:solidFill>
                <a:srgbClr val="FFFFFF"/>
              </a:solidFill>
            </a:endParaRPr>
          </a:p>
          <a:p>
            <a:r>
              <a:rPr lang="en-US" altLang="zh-TW" sz="2400" dirty="0" smtClean="0">
                <a:solidFill>
                  <a:srgbClr val="FFFFFF"/>
                </a:solidFill>
              </a:rPr>
              <a:t>Since </a:t>
            </a:r>
            <a:r>
              <a:rPr lang="en-US" altLang="zh-TW" sz="2400" dirty="0">
                <a:solidFill>
                  <a:srgbClr val="FFFFFF"/>
                </a:solidFill>
              </a:rPr>
              <a:t>the prediction layer is convolutional, the </a:t>
            </a:r>
            <a:r>
              <a:rPr lang="en-US" altLang="zh-TW" sz="2400" dirty="0">
                <a:solidFill>
                  <a:srgbClr val="FFC000"/>
                </a:solidFill>
              </a:rPr>
              <a:t>RPN predicts these </a:t>
            </a:r>
            <a:endParaRPr lang="en-US" altLang="zh-TW" sz="2400" dirty="0" smtClean="0">
              <a:solidFill>
                <a:srgbClr val="FFC000"/>
              </a:solidFill>
            </a:endParaRPr>
          </a:p>
          <a:p>
            <a:r>
              <a:rPr lang="en-US" altLang="zh-TW" sz="2400" dirty="0" smtClean="0">
                <a:solidFill>
                  <a:srgbClr val="FFC000"/>
                </a:solidFill>
              </a:rPr>
              <a:t>offsets </a:t>
            </a:r>
            <a:r>
              <a:rPr lang="en-US" altLang="zh-TW" sz="2400" dirty="0">
                <a:solidFill>
                  <a:srgbClr val="FFC000"/>
                </a:solidFill>
              </a:rPr>
              <a:t>at every location in a feature map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673352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RCNN</a:t>
            </a:r>
          </a:p>
        </p:txBody>
      </p:sp>
      <p:pic>
        <p:nvPicPr>
          <p:cNvPr id="467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1976" y="125591"/>
            <a:ext cx="2579707" cy="1428053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Shape 468"/>
          <p:cNvSpPr/>
          <p:nvPr/>
        </p:nvSpPr>
        <p:spPr>
          <a:xfrm>
            <a:off x="4959350" y="190499"/>
            <a:ext cx="736204" cy="909838"/>
          </a:xfrm>
          <a:prstGeom prst="rect">
            <a:avLst/>
          </a:prstGeom>
          <a:ln w="50800">
            <a:solidFill>
              <a:srgbClr val="AD5B24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6279901" y="704800"/>
            <a:ext cx="520554" cy="646213"/>
          </a:xfrm>
          <a:prstGeom prst="rect">
            <a:avLst/>
          </a:prstGeom>
          <a:ln w="50800">
            <a:solidFill>
              <a:srgbClr val="AD5B24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0" name="Shape 470"/>
          <p:cNvSpPr/>
          <p:nvPr/>
        </p:nvSpPr>
        <p:spPr>
          <a:xfrm rot="17580000" flipH="1">
            <a:off x="4467735" y="1627371"/>
            <a:ext cx="1224479" cy="394277"/>
          </a:xfrm>
          <a:prstGeom prst="rightArrow">
            <a:avLst>
              <a:gd name="adj1" fmla="val 32000"/>
              <a:gd name="adj2" fmla="val 198761"/>
            </a:avLst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1" name="Shape 471"/>
          <p:cNvSpPr/>
          <p:nvPr/>
        </p:nvSpPr>
        <p:spPr>
          <a:xfrm rot="15060000" flipH="1">
            <a:off x="6408866" y="1713803"/>
            <a:ext cx="1004354" cy="394277"/>
          </a:xfrm>
          <a:prstGeom prst="rightArrow">
            <a:avLst>
              <a:gd name="adj1" fmla="val 32000"/>
              <a:gd name="adj2" fmla="val 176214"/>
            </a:avLst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74" name="Group 474"/>
          <p:cNvGrpSpPr/>
          <p:nvPr/>
        </p:nvGrpSpPr>
        <p:grpSpPr>
          <a:xfrm>
            <a:off x="4400550" y="2520615"/>
            <a:ext cx="774304" cy="684314"/>
            <a:chOff x="0" y="0"/>
            <a:chExt cx="774303" cy="684312"/>
          </a:xfrm>
        </p:grpSpPr>
        <p:sp>
          <p:nvSpPr>
            <p:cNvPr id="472" name="Shape 472"/>
            <p:cNvSpPr/>
            <p:nvPr/>
          </p:nvSpPr>
          <p:spPr>
            <a:xfrm>
              <a:off x="0" y="0"/>
              <a:ext cx="774304" cy="684313"/>
            </a:xfrm>
            <a:prstGeom prst="rect">
              <a:avLst/>
            </a:prstGeom>
            <a:solidFill>
              <a:srgbClr val="FFFFFF"/>
            </a:solidFill>
            <a:ln w="76200" cap="rnd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0" y="156736"/>
              <a:ext cx="774304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resize</a:t>
              </a:r>
            </a:p>
          </p:txBody>
        </p:sp>
      </p:grpSp>
      <p:grpSp>
        <p:nvGrpSpPr>
          <p:cNvPr id="477" name="Group 477"/>
          <p:cNvGrpSpPr/>
          <p:nvPr/>
        </p:nvGrpSpPr>
        <p:grpSpPr>
          <a:xfrm>
            <a:off x="4152701" y="3319857"/>
            <a:ext cx="1270002" cy="1270002"/>
            <a:chOff x="0" y="0"/>
            <a:chExt cx="1270001" cy="1270001"/>
          </a:xfrm>
        </p:grpSpPr>
        <p:sp>
          <p:nvSpPr>
            <p:cNvPr id="475" name="Shape 475"/>
            <p:cNvSpPr/>
            <p:nvPr/>
          </p:nvSpPr>
          <p:spPr>
            <a:xfrm>
              <a:off x="-1" y="-1"/>
              <a:ext cx="1270003" cy="1270003"/>
            </a:xfrm>
            <a:prstGeom prst="rect">
              <a:avLst/>
            </a:prstGeom>
            <a:solidFill>
              <a:srgbClr val="FFFFFF"/>
            </a:solidFill>
            <a:ln w="76200" cap="rnd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-1" y="449580"/>
              <a:ext cx="127000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Convs</a:t>
              </a:r>
            </a:p>
          </p:txBody>
        </p:sp>
      </p:grpSp>
      <p:grpSp>
        <p:nvGrpSpPr>
          <p:cNvPr id="480" name="Group 480"/>
          <p:cNvGrpSpPr/>
          <p:nvPr/>
        </p:nvGrpSpPr>
        <p:grpSpPr>
          <a:xfrm>
            <a:off x="3752850" y="4800599"/>
            <a:ext cx="908100" cy="684314"/>
            <a:chOff x="0" y="0"/>
            <a:chExt cx="908099" cy="684312"/>
          </a:xfrm>
        </p:grpSpPr>
        <p:sp>
          <p:nvSpPr>
            <p:cNvPr id="478" name="Shape 478"/>
            <p:cNvSpPr/>
            <p:nvPr/>
          </p:nvSpPr>
          <p:spPr>
            <a:xfrm>
              <a:off x="0" y="-1"/>
              <a:ext cx="908100" cy="684314"/>
            </a:xfrm>
            <a:prstGeom prst="rect">
              <a:avLst/>
            </a:prstGeom>
            <a:solidFill>
              <a:srgbClr val="FFFFFF"/>
            </a:solidFill>
            <a:ln w="76200" cap="rnd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0" y="156735"/>
              <a:ext cx="90810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SVM</a:t>
              </a:r>
            </a:p>
          </p:txBody>
        </p:sp>
      </p:grpSp>
      <p:grpSp>
        <p:nvGrpSpPr>
          <p:cNvPr id="483" name="Group 483"/>
          <p:cNvGrpSpPr/>
          <p:nvPr/>
        </p:nvGrpSpPr>
        <p:grpSpPr>
          <a:xfrm>
            <a:off x="4781550" y="4800599"/>
            <a:ext cx="908100" cy="684314"/>
            <a:chOff x="0" y="0"/>
            <a:chExt cx="908099" cy="684312"/>
          </a:xfrm>
        </p:grpSpPr>
        <p:sp>
          <p:nvSpPr>
            <p:cNvPr id="481" name="Shape 481"/>
            <p:cNvSpPr/>
            <p:nvPr/>
          </p:nvSpPr>
          <p:spPr>
            <a:xfrm>
              <a:off x="0" y="-1"/>
              <a:ext cx="908100" cy="684314"/>
            </a:xfrm>
            <a:prstGeom prst="rect">
              <a:avLst/>
            </a:prstGeom>
            <a:solidFill>
              <a:srgbClr val="FFFFFF"/>
            </a:solidFill>
            <a:ln w="76200" cap="rnd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0" y="156735"/>
              <a:ext cx="90810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BBOX</a:t>
              </a:r>
            </a:p>
          </p:txBody>
        </p:sp>
      </p:grpSp>
      <p:grpSp>
        <p:nvGrpSpPr>
          <p:cNvPr id="486" name="Group 486"/>
          <p:cNvGrpSpPr/>
          <p:nvPr/>
        </p:nvGrpSpPr>
        <p:grpSpPr>
          <a:xfrm>
            <a:off x="6686550" y="2520615"/>
            <a:ext cx="774304" cy="684314"/>
            <a:chOff x="0" y="0"/>
            <a:chExt cx="774303" cy="684312"/>
          </a:xfrm>
        </p:grpSpPr>
        <p:sp>
          <p:nvSpPr>
            <p:cNvPr id="484" name="Shape 484"/>
            <p:cNvSpPr/>
            <p:nvPr/>
          </p:nvSpPr>
          <p:spPr>
            <a:xfrm>
              <a:off x="0" y="0"/>
              <a:ext cx="774304" cy="684313"/>
            </a:xfrm>
            <a:prstGeom prst="rect">
              <a:avLst/>
            </a:prstGeom>
            <a:solidFill>
              <a:srgbClr val="FFFFFF"/>
            </a:solidFill>
            <a:ln w="76200" cap="rnd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0" y="156736"/>
              <a:ext cx="774304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resize</a:t>
              </a:r>
            </a:p>
          </p:txBody>
        </p:sp>
      </p:grpSp>
      <p:grpSp>
        <p:nvGrpSpPr>
          <p:cNvPr id="489" name="Group 489"/>
          <p:cNvGrpSpPr/>
          <p:nvPr/>
        </p:nvGrpSpPr>
        <p:grpSpPr>
          <a:xfrm>
            <a:off x="6578400" y="3319857"/>
            <a:ext cx="1270002" cy="1270002"/>
            <a:chOff x="0" y="0"/>
            <a:chExt cx="1270001" cy="1270001"/>
          </a:xfrm>
        </p:grpSpPr>
        <p:sp>
          <p:nvSpPr>
            <p:cNvPr id="487" name="Shape 487"/>
            <p:cNvSpPr/>
            <p:nvPr/>
          </p:nvSpPr>
          <p:spPr>
            <a:xfrm>
              <a:off x="-1" y="-1"/>
              <a:ext cx="1270003" cy="1270003"/>
            </a:xfrm>
            <a:prstGeom prst="rect">
              <a:avLst/>
            </a:prstGeom>
            <a:solidFill>
              <a:srgbClr val="FFFFFF"/>
            </a:solidFill>
            <a:ln w="76200" cap="rnd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-1" y="449580"/>
              <a:ext cx="127000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Convs</a:t>
              </a:r>
            </a:p>
          </p:txBody>
        </p:sp>
      </p:grpSp>
      <p:grpSp>
        <p:nvGrpSpPr>
          <p:cNvPr id="492" name="Group 492"/>
          <p:cNvGrpSpPr/>
          <p:nvPr/>
        </p:nvGrpSpPr>
        <p:grpSpPr>
          <a:xfrm>
            <a:off x="6346037" y="4800599"/>
            <a:ext cx="908101" cy="684314"/>
            <a:chOff x="0" y="0"/>
            <a:chExt cx="908099" cy="684312"/>
          </a:xfrm>
        </p:grpSpPr>
        <p:sp>
          <p:nvSpPr>
            <p:cNvPr id="490" name="Shape 490"/>
            <p:cNvSpPr/>
            <p:nvPr/>
          </p:nvSpPr>
          <p:spPr>
            <a:xfrm>
              <a:off x="0" y="-1"/>
              <a:ext cx="908100" cy="684314"/>
            </a:xfrm>
            <a:prstGeom prst="rect">
              <a:avLst/>
            </a:prstGeom>
            <a:solidFill>
              <a:srgbClr val="FFFFFF"/>
            </a:solidFill>
            <a:ln w="76200" cap="rnd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0" y="156735"/>
              <a:ext cx="90810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SVM</a:t>
              </a:r>
            </a:p>
          </p:txBody>
        </p:sp>
      </p:grpSp>
      <p:grpSp>
        <p:nvGrpSpPr>
          <p:cNvPr id="495" name="Group 495"/>
          <p:cNvGrpSpPr/>
          <p:nvPr/>
        </p:nvGrpSpPr>
        <p:grpSpPr>
          <a:xfrm>
            <a:off x="7394351" y="4800599"/>
            <a:ext cx="908101" cy="684314"/>
            <a:chOff x="0" y="0"/>
            <a:chExt cx="908099" cy="684312"/>
          </a:xfrm>
        </p:grpSpPr>
        <p:sp>
          <p:nvSpPr>
            <p:cNvPr id="493" name="Shape 493"/>
            <p:cNvSpPr/>
            <p:nvPr/>
          </p:nvSpPr>
          <p:spPr>
            <a:xfrm>
              <a:off x="0" y="-1"/>
              <a:ext cx="908100" cy="684314"/>
            </a:xfrm>
            <a:prstGeom prst="rect">
              <a:avLst/>
            </a:prstGeom>
            <a:solidFill>
              <a:srgbClr val="FFFFFF"/>
            </a:solidFill>
            <a:ln w="76200" cap="rnd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0" y="156735"/>
              <a:ext cx="90810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BBOX</a:t>
              </a:r>
            </a:p>
          </p:txBody>
        </p:sp>
      </p:grpSp>
      <p:grpSp>
        <p:nvGrpSpPr>
          <p:cNvPr id="498" name="Group 498"/>
          <p:cNvGrpSpPr/>
          <p:nvPr/>
        </p:nvGrpSpPr>
        <p:grpSpPr>
          <a:xfrm>
            <a:off x="46262" y="1925690"/>
            <a:ext cx="3575050" cy="1775842"/>
            <a:chOff x="0" y="0"/>
            <a:chExt cx="3575048" cy="1775841"/>
          </a:xfrm>
        </p:grpSpPr>
        <p:sp>
          <p:nvSpPr>
            <p:cNvPr id="496" name="Shape 496"/>
            <p:cNvSpPr/>
            <p:nvPr/>
          </p:nvSpPr>
          <p:spPr>
            <a:xfrm>
              <a:off x="-1" y="-1"/>
              <a:ext cx="3575050" cy="1775843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/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-1" y="283400"/>
              <a:ext cx="3575050" cy="1209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just"/>
              <a:r>
                <a:t>1.selective search</a:t>
              </a:r>
            </a:p>
            <a:p>
              <a:pPr algn="just"/>
              <a:r>
                <a:t>2.Trainsfer learning(alex,VGG)</a:t>
              </a:r>
            </a:p>
            <a:p>
              <a:pPr algn="just"/>
              <a:r>
                <a:t>3.svm: classification</a:t>
              </a:r>
            </a:p>
            <a:p>
              <a:pPr algn="just"/>
              <a:r>
                <a:t>4.bounding box:regression</a:t>
              </a:r>
            </a:p>
          </p:txBody>
        </p:sp>
      </p:grpSp>
      <p:grpSp>
        <p:nvGrpSpPr>
          <p:cNvPr id="501" name="Group 501"/>
          <p:cNvGrpSpPr/>
          <p:nvPr/>
        </p:nvGrpSpPr>
        <p:grpSpPr>
          <a:xfrm>
            <a:off x="8416631" y="1895150"/>
            <a:ext cx="3775369" cy="1768576"/>
            <a:chOff x="0" y="0"/>
            <a:chExt cx="3775368" cy="1768574"/>
          </a:xfrm>
        </p:grpSpPr>
        <p:sp>
          <p:nvSpPr>
            <p:cNvPr id="499" name="Shape 499"/>
            <p:cNvSpPr/>
            <p:nvPr/>
          </p:nvSpPr>
          <p:spPr>
            <a:xfrm>
              <a:off x="-1" y="0"/>
              <a:ext cx="3775370" cy="1768575"/>
            </a:xfrm>
            <a:prstGeom prst="rect">
              <a:avLst/>
            </a:prstGeom>
            <a:solidFill>
              <a:srgbClr val="FFFFFF"/>
            </a:solidFill>
            <a:ln w="76200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-1" y="140067"/>
              <a:ext cx="3775370" cy="148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1.Slowly</a:t>
              </a:r>
            </a:p>
            <a:p>
              <a:r>
                <a:t>2.Many Region proposal </a:t>
              </a:r>
            </a:p>
            <a:p>
              <a:r>
                <a:t>3.runing time depends on the </a:t>
              </a:r>
            </a:p>
            <a:p>
              <a:r>
                <a:t>  number of proposal</a:t>
              </a:r>
            </a:p>
            <a:p>
              <a:r>
                <a:t>4.Model fixed</a:t>
              </a:r>
            </a:p>
          </p:txBody>
        </p:sp>
      </p:grpSp>
      <p:sp>
        <p:nvSpPr>
          <p:cNvPr id="502" name="Shape 502"/>
          <p:cNvSpPr/>
          <p:nvPr/>
        </p:nvSpPr>
        <p:spPr>
          <a:xfrm>
            <a:off x="4247534" y="704800"/>
            <a:ext cx="711816" cy="1"/>
          </a:xfrm>
          <a:prstGeom prst="line">
            <a:avLst/>
          </a:prstGeom>
          <a:ln w="76200" cap="rnd">
            <a:solidFill>
              <a:srgbClr val="98240F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2636149" y="232398"/>
            <a:ext cx="198183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900F18"/>
                </a:solidFill>
              </a:defRPr>
            </a:lvl1pPr>
          </a:lstStyle>
          <a:p>
            <a:r>
              <a:rPr dirty="0"/>
              <a:t>Selective search </a:t>
            </a:r>
          </a:p>
        </p:txBody>
      </p:sp>
    </p:spTree>
    <p:extLst>
      <p:ext uri="{BB962C8B-B14F-4D97-AF65-F5344CB8AC3E}">
        <p14:creationId xmlns:p14="http://schemas.microsoft.com/office/powerpoint/2010/main" val="313218882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/>
          </p:cNvSpPr>
          <p:nvPr>
            <p:ph type="title"/>
          </p:nvPr>
        </p:nvSpPr>
        <p:spPr>
          <a:xfrm>
            <a:off x="838200" y="276848"/>
            <a:ext cx="10515600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fastRCNN</a:t>
            </a:r>
          </a:p>
        </p:txBody>
      </p:sp>
      <p:pic>
        <p:nvPicPr>
          <p:cNvPr id="546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1976" y="125591"/>
            <a:ext cx="2579707" cy="14280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9" name="Group 549"/>
          <p:cNvGrpSpPr/>
          <p:nvPr/>
        </p:nvGrpSpPr>
        <p:grpSpPr>
          <a:xfrm>
            <a:off x="4762500" y="1701800"/>
            <a:ext cx="2567006" cy="495152"/>
            <a:chOff x="0" y="0"/>
            <a:chExt cx="2567005" cy="495151"/>
          </a:xfrm>
        </p:grpSpPr>
        <p:sp>
          <p:nvSpPr>
            <p:cNvPr id="547" name="Shape 547"/>
            <p:cNvSpPr/>
            <p:nvPr/>
          </p:nvSpPr>
          <p:spPr>
            <a:xfrm>
              <a:off x="0" y="0"/>
              <a:ext cx="2567006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0" y="62156"/>
              <a:ext cx="256700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Convs</a:t>
              </a:r>
            </a:p>
          </p:txBody>
        </p:sp>
      </p:grpSp>
      <p:grpSp>
        <p:nvGrpSpPr>
          <p:cNvPr id="552" name="Group 552"/>
          <p:cNvGrpSpPr/>
          <p:nvPr/>
        </p:nvGrpSpPr>
        <p:grpSpPr>
          <a:xfrm>
            <a:off x="4761217" y="2351457"/>
            <a:ext cx="2567006" cy="495153"/>
            <a:chOff x="0" y="0"/>
            <a:chExt cx="2567005" cy="495151"/>
          </a:xfrm>
        </p:grpSpPr>
        <p:sp>
          <p:nvSpPr>
            <p:cNvPr id="550" name="Shape 550"/>
            <p:cNvSpPr/>
            <p:nvPr/>
          </p:nvSpPr>
          <p:spPr>
            <a:xfrm>
              <a:off x="0" y="0"/>
              <a:ext cx="2567006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0" y="62156"/>
              <a:ext cx="256700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ROI Pooling</a:t>
              </a:r>
            </a:p>
          </p:txBody>
        </p:sp>
      </p:grpSp>
      <p:grpSp>
        <p:nvGrpSpPr>
          <p:cNvPr id="555" name="Group 555"/>
          <p:cNvGrpSpPr/>
          <p:nvPr/>
        </p:nvGrpSpPr>
        <p:grpSpPr>
          <a:xfrm>
            <a:off x="4762500" y="3001115"/>
            <a:ext cx="2567006" cy="495153"/>
            <a:chOff x="0" y="0"/>
            <a:chExt cx="2567005" cy="495151"/>
          </a:xfrm>
        </p:grpSpPr>
        <p:sp>
          <p:nvSpPr>
            <p:cNvPr id="553" name="Shape 553"/>
            <p:cNvSpPr/>
            <p:nvPr/>
          </p:nvSpPr>
          <p:spPr>
            <a:xfrm>
              <a:off x="0" y="0"/>
              <a:ext cx="2567006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0" y="62156"/>
              <a:ext cx="256700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Dense</a:t>
              </a:r>
            </a:p>
          </p:txBody>
        </p:sp>
      </p:grpSp>
      <p:grpSp>
        <p:nvGrpSpPr>
          <p:cNvPr id="558" name="Group 558"/>
          <p:cNvGrpSpPr/>
          <p:nvPr/>
        </p:nvGrpSpPr>
        <p:grpSpPr>
          <a:xfrm>
            <a:off x="4267199" y="3759200"/>
            <a:ext cx="1649879" cy="495152"/>
            <a:chOff x="0" y="0"/>
            <a:chExt cx="1649877" cy="495151"/>
          </a:xfrm>
        </p:grpSpPr>
        <p:sp>
          <p:nvSpPr>
            <p:cNvPr id="556" name="Shape 556"/>
            <p:cNvSpPr/>
            <p:nvPr/>
          </p:nvSpPr>
          <p:spPr>
            <a:xfrm>
              <a:off x="-1" y="0"/>
              <a:ext cx="1649879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-1" y="62156"/>
              <a:ext cx="164987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softmax</a:t>
              </a:r>
            </a:p>
          </p:txBody>
        </p:sp>
      </p:grpSp>
      <p:grpSp>
        <p:nvGrpSpPr>
          <p:cNvPr id="561" name="Group 561"/>
          <p:cNvGrpSpPr/>
          <p:nvPr/>
        </p:nvGrpSpPr>
        <p:grpSpPr>
          <a:xfrm>
            <a:off x="6146799" y="3759200"/>
            <a:ext cx="1649879" cy="495152"/>
            <a:chOff x="0" y="0"/>
            <a:chExt cx="1649877" cy="495151"/>
          </a:xfrm>
        </p:grpSpPr>
        <p:sp>
          <p:nvSpPr>
            <p:cNvPr id="559" name="Shape 559"/>
            <p:cNvSpPr/>
            <p:nvPr/>
          </p:nvSpPr>
          <p:spPr>
            <a:xfrm>
              <a:off x="-1" y="0"/>
              <a:ext cx="1649879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-1" y="62156"/>
              <a:ext cx="164987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BoxReg</a:t>
              </a:r>
            </a:p>
          </p:txBody>
        </p:sp>
      </p:grpSp>
      <p:sp>
        <p:nvSpPr>
          <p:cNvPr id="562" name="Shape 562"/>
          <p:cNvSpPr/>
          <p:nvPr/>
        </p:nvSpPr>
        <p:spPr>
          <a:xfrm>
            <a:off x="7465411" y="2010419"/>
            <a:ext cx="866185" cy="26962"/>
          </a:xfrm>
          <a:prstGeom prst="line">
            <a:avLst/>
          </a:prstGeom>
          <a:ln w="381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3" name="Shape 563"/>
          <p:cNvSpPr/>
          <p:nvPr/>
        </p:nvSpPr>
        <p:spPr>
          <a:xfrm>
            <a:off x="8430244" y="1314374"/>
            <a:ext cx="1270002" cy="1270003"/>
          </a:xfrm>
          <a:prstGeom prst="rect">
            <a:avLst/>
          </a:prstGeom>
          <a:solidFill>
            <a:srgbClr val="FFFFFF"/>
          </a:solidFill>
          <a:ln w="5715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64" name="Shape 564"/>
          <p:cNvSpPr/>
          <p:nvPr/>
        </p:nvSpPr>
        <p:spPr>
          <a:xfrm>
            <a:off x="8566150" y="1369119"/>
            <a:ext cx="358924" cy="646214"/>
          </a:xfrm>
          <a:prstGeom prst="rect">
            <a:avLst/>
          </a:prstGeom>
          <a:ln w="50800">
            <a:solidFill>
              <a:srgbClr val="AD5B24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9185026" y="2010419"/>
            <a:ext cx="358926" cy="457053"/>
          </a:xfrm>
          <a:prstGeom prst="rect">
            <a:avLst/>
          </a:prstGeom>
          <a:ln w="50800">
            <a:solidFill>
              <a:srgbClr val="AD5B24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66" name="Shape 566"/>
          <p:cNvSpPr/>
          <p:nvPr/>
        </p:nvSpPr>
        <p:spPr>
          <a:xfrm flipH="1">
            <a:off x="7516166" y="2324979"/>
            <a:ext cx="726134" cy="167185"/>
          </a:xfrm>
          <a:prstGeom prst="line">
            <a:avLst/>
          </a:prstGeom>
          <a:ln w="381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69" name="Group 569"/>
          <p:cNvGrpSpPr/>
          <p:nvPr/>
        </p:nvGrpSpPr>
        <p:grpSpPr>
          <a:xfrm>
            <a:off x="30849" y="1911593"/>
            <a:ext cx="2457323" cy="2253804"/>
            <a:chOff x="0" y="0"/>
            <a:chExt cx="2457321" cy="2253803"/>
          </a:xfrm>
        </p:grpSpPr>
        <p:sp>
          <p:nvSpPr>
            <p:cNvPr id="567" name="Shape 567"/>
            <p:cNvSpPr/>
            <p:nvPr/>
          </p:nvSpPr>
          <p:spPr>
            <a:xfrm>
              <a:off x="-1" y="0"/>
              <a:ext cx="2457323" cy="2253804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-1" y="382682"/>
              <a:ext cx="2457323" cy="148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endParaRPr/>
            </a:p>
            <a:p>
              <a:r>
                <a:t>1.overlapping:</a:t>
              </a:r>
              <a:endParaRPr>
                <a:solidFill>
                  <a:srgbClr val="FFFFFF"/>
                </a:solidFill>
              </a:endParaRPr>
            </a:p>
            <a:p>
              <a:r>
                <a:t>Many region convs</a:t>
              </a:r>
            </a:p>
            <a:p>
              <a:r>
                <a:t>=&gt; One convs</a:t>
              </a:r>
            </a:p>
            <a:p>
              <a:r>
                <a:t>2.</a:t>
              </a:r>
              <a:r>
                <a:rPr>
                  <a:solidFill>
                    <a:srgbClr val="900F18"/>
                  </a:solidFill>
                </a:rPr>
                <a:t>ROI pooling</a:t>
              </a:r>
            </a:p>
          </p:txBody>
        </p:sp>
      </p:grpSp>
      <p:sp>
        <p:nvSpPr>
          <p:cNvPr id="570" name="Shape 570"/>
          <p:cNvSpPr/>
          <p:nvPr/>
        </p:nvSpPr>
        <p:spPr>
          <a:xfrm>
            <a:off x="9888188" y="1931934"/>
            <a:ext cx="481960" cy="29270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5875" cap="rnd">
            <a:solidFill>
              <a:srgbClr val="AE823B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10298732" y="1916055"/>
            <a:ext cx="179821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Different shape</a:t>
            </a:r>
          </a:p>
        </p:txBody>
      </p:sp>
      <p:sp>
        <p:nvSpPr>
          <p:cNvPr id="572" name="Shape 572"/>
          <p:cNvSpPr/>
          <p:nvPr/>
        </p:nvSpPr>
        <p:spPr>
          <a:xfrm rot="5400000">
            <a:off x="10682998" y="2394499"/>
            <a:ext cx="517715" cy="36182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3" name="Shape 573"/>
          <p:cNvSpPr/>
          <p:nvPr/>
        </p:nvSpPr>
        <p:spPr>
          <a:xfrm>
            <a:off x="10411673" y="2925524"/>
            <a:ext cx="139347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ROI Pooing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output</a:t>
            </a:r>
          </a:p>
        </p:txBody>
      </p:sp>
      <p:sp>
        <p:nvSpPr>
          <p:cNvPr id="574" name="Shape 574"/>
          <p:cNvSpPr/>
          <p:nvPr/>
        </p:nvSpPr>
        <p:spPr>
          <a:xfrm>
            <a:off x="9147505" y="3630936"/>
            <a:ext cx="459057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t>Num_Regions x Num_channels x n x m </a:t>
            </a:r>
          </a:p>
        </p:txBody>
      </p:sp>
      <p:graphicFrame>
        <p:nvGraphicFramePr>
          <p:cNvPr id="575" name="Table 575"/>
          <p:cNvGraphicFramePr/>
          <p:nvPr/>
        </p:nvGraphicFramePr>
        <p:xfrm>
          <a:off x="1676778" y="4458887"/>
          <a:ext cx="2439428" cy="2106223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609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4186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50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34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34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26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9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32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78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19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73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03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23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34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23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32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06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34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56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56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78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76" name="Shape 576"/>
          <p:cNvSpPr/>
          <p:nvPr/>
        </p:nvSpPr>
        <p:spPr>
          <a:xfrm>
            <a:off x="30849" y="4968814"/>
            <a:ext cx="113831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(0,1),(3,3)</a:t>
            </a:r>
          </a:p>
        </p:txBody>
      </p:sp>
      <p:sp>
        <p:nvSpPr>
          <p:cNvPr id="577" name="Shape 577"/>
          <p:cNvSpPr/>
          <p:nvPr/>
        </p:nvSpPr>
        <p:spPr>
          <a:xfrm>
            <a:off x="1571223" y="4968814"/>
            <a:ext cx="2695977" cy="1596296"/>
          </a:xfrm>
          <a:prstGeom prst="rect">
            <a:avLst/>
          </a:prstGeom>
          <a:ln w="76200" cap="rnd">
            <a:solidFill>
              <a:srgbClr val="D81624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8" name="Shape 578"/>
          <p:cNvSpPr/>
          <p:nvPr/>
        </p:nvSpPr>
        <p:spPr>
          <a:xfrm>
            <a:off x="1676778" y="5074275"/>
            <a:ext cx="1220969" cy="1004552"/>
          </a:xfrm>
          <a:prstGeom prst="rect">
            <a:avLst/>
          </a:prstGeom>
          <a:ln w="76200" cap="rnd">
            <a:solidFill>
              <a:srgbClr val="0070C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9" name="Shape 579"/>
          <p:cNvSpPr/>
          <p:nvPr/>
        </p:nvSpPr>
        <p:spPr>
          <a:xfrm>
            <a:off x="2896491" y="5074275"/>
            <a:ext cx="1220970" cy="1004552"/>
          </a:xfrm>
          <a:prstGeom prst="rect">
            <a:avLst/>
          </a:prstGeom>
          <a:ln w="76200" cap="rnd">
            <a:solidFill>
              <a:srgbClr val="FFFF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0" name="Shape 580"/>
          <p:cNvSpPr/>
          <p:nvPr/>
        </p:nvSpPr>
        <p:spPr>
          <a:xfrm>
            <a:off x="1676778" y="5576551"/>
            <a:ext cx="1220969" cy="1004552"/>
          </a:xfrm>
          <a:prstGeom prst="rect">
            <a:avLst/>
          </a:prstGeom>
          <a:ln w="76200" cap="rnd">
            <a:solidFill>
              <a:srgbClr val="DC8F14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1" name="Shape 581"/>
          <p:cNvSpPr/>
          <p:nvPr/>
        </p:nvSpPr>
        <p:spPr>
          <a:xfrm>
            <a:off x="2883123" y="5576551"/>
            <a:ext cx="1220969" cy="1004552"/>
          </a:xfrm>
          <a:prstGeom prst="rect">
            <a:avLst/>
          </a:prstGeom>
          <a:ln w="76200" cap="rnd">
            <a:solidFill>
              <a:srgbClr val="00B0F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2" name="Shape 582"/>
          <p:cNvSpPr/>
          <p:nvPr/>
        </p:nvSpPr>
        <p:spPr>
          <a:xfrm>
            <a:off x="4559120" y="5306095"/>
            <a:ext cx="605308" cy="54091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583" name="Table 583"/>
          <p:cNvGraphicFramePr/>
          <p:nvPr/>
        </p:nvGraphicFramePr>
        <p:xfrm>
          <a:off x="5464476" y="4968814"/>
          <a:ext cx="1094705" cy="97409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538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047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78</a:t>
                      </a:r>
                    </a:p>
                  </a:txBody>
                  <a:tcPr marL="45720" marR="45720" horzOverflow="overflow">
                    <a:solidFill>
                      <a:srgbClr val="94C62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73</a:t>
                      </a:r>
                    </a:p>
                  </a:txBody>
                  <a:tcPr marL="45720" marR="45720" horzOverflow="overflow">
                    <a:solidFill>
                      <a:srgbClr val="94C6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04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56</a:t>
                      </a:r>
                    </a:p>
                  </a:txBody>
                  <a:tcPr marL="45720" marR="45720" horzOverflow="overflow">
                    <a:solidFill>
                      <a:srgbClr val="94C62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78</a:t>
                      </a:r>
                    </a:p>
                  </a:txBody>
                  <a:tcPr marL="45720" marR="45720" horzOverflow="overflow">
                    <a:solidFill>
                      <a:srgbClr val="94C6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4" name="Shape 584"/>
          <p:cNvSpPr/>
          <p:nvPr/>
        </p:nvSpPr>
        <p:spPr>
          <a:xfrm>
            <a:off x="8430244" y="4968814"/>
            <a:ext cx="3157648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Runtime dominated by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region proposals(inference)</a:t>
            </a:r>
          </a:p>
        </p:txBody>
      </p:sp>
    </p:spTree>
    <p:extLst>
      <p:ext uri="{BB962C8B-B14F-4D97-AF65-F5344CB8AC3E}">
        <p14:creationId xmlns:p14="http://schemas.microsoft.com/office/powerpoint/2010/main" val="16376211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fasterRCNN</a:t>
            </a:r>
          </a:p>
        </p:txBody>
      </p:sp>
      <p:pic>
        <p:nvPicPr>
          <p:cNvPr id="589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1976" y="125591"/>
            <a:ext cx="2579707" cy="14280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2" name="Group 592"/>
          <p:cNvGrpSpPr/>
          <p:nvPr/>
        </p:nvGrpSpPr>
        <p:grpSpPr>
          <a:xfrm>
            <a:off x="4762500" y="1701800"/>
            <a:ext cx="2567006" cy="495152"/>
            <a:chOff x="0" y="0"/>
            <a:chExt cx="2567005" cy="495151"/>
          </a:xfrm>
        </p:grpSpPr>
        <p:sp>
          <p:nvSpPr>
            <p:cNvPr id="590" name="Shape 590"/>
            <p:cNvSpPr/>
            <p:nvPr/>
          </p:nvSpPr>
          <p:spPr>
            <a:xfrm>
              <a:off x="0" y="0"/>
              <a:ext cx="2567006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0" y="62156"/>
              <a:ext cx="256700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Convs</a:t>
              </a:r>
            </a:p>
          </p:txBody>
        </p:sp>
      </p:grpSp>
      <p:grpSp>
        <p:nvGrpSpPr>
          <p:cNvPr id="595" name="Group 595"/>
          <p:cNvGrpSpPr/>
          <p:nvPr/>
        </p:nvGrpSpPr>
        <p:grpSpPr>
          <a:xfrm>
            <a:off x="4762500" y="2351457"/>
            <a:ext cx="2567006" cy="495153"/>
            <a:chOff x="0" y="0"/>
            <a:chExt cx="2567005" cy="495151"/>
          </a:xfrm>
        </p:grpSpPr>
        <p:sp>
          <p:nvSpPr>
            <p:cNvPr id="593" name="Shape 593"/>
            <p:cNvSpPr/>
            <p:nvPr/>
          </p:nvSpPr>
          <p:spPr>
            <a:xfrm>
              <a:off x="0" y="0"/>
              <a:ext cx="2567006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0" y="62156"/>
              <a:ext cx="256700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ROI Pooling</a:t>
              </a:r>
            </a:p>
          </p:txBody>
        </p:sp>
      </p:grpSp>
      <p:grpSp>
        <p:nvGrpSpPr>
          <p:cNvPr id="598" name="Group 598"/>
          <p:cNvGrpSpPr/>
          <p:nvPr/>
        </p:nvGrpSpPr>
        <p:grpSpPr>
          <a:xfrm>
            <a:off x="4762500" y="3001115"/>
            <a:ext cx="2567006" cy="495153"/>
            <a:chOff x="0" y="0"/>
            <a:chExt cx="2567005" cy="495151"/>
          </a:xfrm>
        </p:grpSpPr>
        <p:sp>
          <p:nvSpPr>
            <p:cNvPr id="596" name="Shape 596"/>
            <p:cNvSpPr/>
            <p:nvPr/>
          </p:nvSpPr>
          <p:spPr>
            <a:xfrm>
              <a:off x="0" y="0"/>
              <a:ext cx="2567006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0" y="62156"/>
              <a:ext cx="256700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Dense</a:t>
              </a:r>
            </a:p>
          </p:txBody>
        </p:sp>
      </p:grpSp>
      <p:grpSp>
        <p:nvGrpSpPr>
          <p:cNvPr id="601" name="Group 601"/>
          <p:cNvGrpSpPr/>
          <p:nvPr/>
        </p:nvGrpSpPr>
        <p:grpSpPr>
          <a:xfrm>
            <a:off x="4267199" y="3759200"/>
            <a:ext cx="1649879" cy="495152"/>
            <a:chOff x="0" y="0"/>
            <a:chExt cx="1649877" cy="495151"/>
          </a:xfrm>
        </p:grpSpPr>
        <p:sp>
          <p:nvSpPr>
            <p:cNvPr id="599" name="Shape 599"/>
            <p:cNvSpPr/>
            <p:nvPr/>
          </p:nvSpPr>
          <p:spPr>
            <a:xfrm>
              <a:off x="-1" y="0"/>
              <a:ext cx="1649879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-1" y="62156"/>
              <a:ext cx="164987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softmax</a:t>
              </a:r>
            </a:p>
          </p:txBody>
        </p:sp>
      </p:grpSp>
      <p:grpSp>
        <p:nvGrpSpPr>
          <p:cNvPr id="604" name="Group 604"/>
          <p:cNvGrpSpPr/>
          <p:nvPr/>
        </p:nvGrpSpPr>
        <p:grpSpPr>
          <a:xfrm>
            <a:off x="6146799" y="3759200"/>
            <a:ext cx="1649879" cy="495152"/>
            <a:chOff x="0" y="0"/>
            <a:chExt cx="1649877" cy="495151"/>
          </a:xfrm>
        </p:grpSpPr>
        <p:sp>
          <p:nvSpPr>
            <p:cNvPr id="602" name="Shape 602"/>
            <p:cNvSpPr/>
            <p:nvPr/>
          </p:nvSpPr>
          <p:spPr>
            <a:xfrm>
              <a:off x="-1" y="0"/>
              <a:ext cx="1649879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-1" y="62156"/>
              <a:ext cx="164987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BoxReg</a:t>
              </a:r>
            </a:p>
          </p:txBody>
        </p:sp>
      </p:grpSp>
      <p:sp>
        <p:nvSpPr>
          <p:cNvPr id="605" name="Shape 605"/>
          <p:cNvSpPr/>
          <p:nvPr/>
        </p:nvSpPr>
        <p:spPr>
          <a:xfrm flipV="1">
            <a:off x="7388500" y="1880826"/>
            <a:ext cx="919759" cy="2"/>
          </a:xfrm>
          <a:prstGeom prst="line">
            <a:avLst/>
          </a:prstGeom>
          <a:ln w="76200" cap="rnd">
            <a:solidFill>
              <a:schemeClr val="accent6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6" name="Shape 606"/>
          <p:cNvSpPr/>
          <p:nvPr/>
        </p:nvSpPr>
        <p:spPr>
          <a:xfrm>
            <a:off x="9631616" y="1267616"/>
            <a:ext cx="1270002" cy="1270003"/>
          </a:xfrm>
          <a:prstGeom prst="rect">
            <a:avLst/>
          </a:prstGeom>
          <a:solidFill>
            <a:srgbClr val="FFFFFF"/>
          </a:solidFill>
          <a:ln w="76200">
            <a:solidFill>
              <a:srgbClr val="00B0F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07" name="Shape 607"/>
          <p:cNvSpPr/>
          <p:nvPr/>
        </p:nvSpPr>
        <p:spPr>
          <a:xfrm>
            <a:off x="10266613" y="2622851"/>
            <a:ext cx="2" cy="313399"/>
          </a:xfrm>
          <a:prstGeom prst="line">
            <a:avLst/>
          </a:prstGeom>
          <a:ln w="76200" cap="rnd">
            <a:solidFill>
              <a:schemeClr val="accent6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10" name="Group 610"/>
          <p:cNvGrpSpPr/>
          <p:nvPr/>
        </p:nvGrpSpPr>
        <p:grpSpPr>
          <a:xfrm>
            <a:off x="9780679" y="2965917"/>
            <a:ext cx="888194" cy="495153"/>
            <a:chOff x="0" y="0"/>
            <a:chExt cx="888192" cy="495151"/>
          </a:xfrm>
        </p:grpSpPr>
        <p:sp>
          <p:nvSpPr>
            <p:cNvPr id="608" name="Shape 608"/>
            <p:cNvSpPr/>
            <p:nvPr/>
          </p:nvSpPr>
          <p:spPr>
            <a:xfrm>
              <a:off x="0" y="0"/>
              <a:ext cx="888193" cy="495152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0" y="62156"/>
              <a:ext cx="88819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Convs</a:t>
              </a:r>
            </a:p>
          </p:txBody>
        </p:sp>
      </p:grpSp>
      <p:grpSp>
        <p:nvGrpSpPr>
          <p:cNvPr id="613" name="Group 613"/>
          <p:cNvGrpSpPr/>
          <p:nvPr/>
        </p:nvGrpSpPr>
        <p:grpSpPr>
          <a:xfrm>
            <a:off x="9034282" y="3641792"/>
            <a:ext cx="1052872" cy="495153"/>
            <a:chOff x="0" y="0"/>
            <a:chExt cx="1052871" cy="495151"/>
          </a:xfrm>
        </p:grpSpPr>
        <p:sp>
          <p:nvSpPr>
            <p:cNvPr id="611" name="Shape 611"/>
            <p:cNvSpPr/>
            <p:nvPr/>
          </p:nvSpPr>
          <p:spPr>
            <a:xfrm>
              <a:off x="-1" y="0"/>
              <a:ext cx="1052873" cy="495152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-1" y="62156"/>
              <a:ext cx="105287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BoxReg</a:t>
              </a:r>
            </a:p>
          </p:txBody>
        </p:sp>
      </p:grpSp>
      <p:grpSp>
        <p:nvGrpSpPr>
          <p:cNvPr id="616" name="Group 616"/>
          <p:cNvGrpSpPr/>
          <p:nvPr/>
        </p:nvGrpSpPr>
        <p:grpSpPr>
          <a:xfrm>
            <a:off x="10341471" y="3641790"/>
            <a:ext cx="1031569" cy="495154"/>
            <a:chOff x="0" y="0"/>
            <a:chExt cx="1031568" cy="495153"/>
          </a:xfrm>
        </p:grpSpPr>
        <p:sp>
          <p:nvSpPr>
            <p:cNvPr id="614" name="Shape 614"/>
            <p:cNvSpPr/>
            <p:nvPr/>
          </p:nvSpPr>
          <p:spPr>
            <a:xfrm>
              <a:off x="-1" y="-1"/>
              <a:ext cx="1031570" cy="495155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-1" y="62156"/>
              <a:ext cx="103157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softmax</a:t>
              </a:r>
            </a:p>
          </p:txBody>
        </p:sp>
      </p:grpSp>
      <p:sp>
        <p:nvSpPr>
          <p:cNvPr id="617" name="Shape 617"/>
          <p:cNvSpPr/>
          <p:nvPr/>
        </p:nvSpPr>
        <p:spPr>
          <a:xfrm flipH="1" flipV="1">
            <a:off x="7404451" y="2622850"/>
            <a:ext cx="851552" cy="592969"/>
          </a:xfrm>
          <a:prstGeom prst="line">
            <a:avLst/>
          </a:prstGeom>
          <a:ln w="76200" cap="rnd">
            <a:solidFill>
              <a:schemeClr val="accent6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10087154" y="1578970"/>
            <a:ext cx="358926" cy="646213"/>
          </a:xfrm>
          <a:prstGeom prst="rect">
            <a:avLst/>
          </a:prstGeom>
          <a:ln w="50800">
            <a:solidFill>
              <a:srgbClr val="AD5B24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9913421" y="1757646"/>
            <a:ext cx="706390" cy="262599"/>
          </a:xfrm>
          <a:prstGeom prst="rect">
            <a:avLst/>
          </a:prstGeom>
          <a:ln w="50800">
            <a:solidFill>
              <a:srgbClr val="AD5B24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622" name="Group 622"/>
          <p:cNvGrpSpPr/>
          <p:nvPr/>
        </p:nvGrpSpPr>
        <p:grpSpPr>
          <a:xfrm>
            <a:off x="39330" y="1880828"/>
            <a:ext cx="2663420" cy="2311252"/>
            <a:chOff x="0" y="0"/>
            <a:chExt cx="2663418" cy="2311251"/>
          </a:xfrm>
        </p:grpSpPr>
        <p:sp>
          <p:nvSpPr>
            <p:cNvPr id="620" name="Shape 620"/>
            <p:cNvSpPr/>
            <p:nvPr/>
          </p:nvSpPr>
          <p:spPr>
            <a:xfrm>
              <a:off x="-1" y="0"/>
              <a:ext cx="2663420" cy="2311252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-1" y="551105"/>
              <a:ext cx="2663420" cy="1209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 dirty="0"/>
                <a:t>1.RPN(SS)</a:t>
              </a:r>
              <a:endParaRPr dirty="0">
                <a:solidFill>
                  <a:srgbClr val="FFFFFF"/>
                </a:solidFill>
              </a:endParaRPr>
            </a:p>
            <a:p>
              <a:r>
                <a:rPr dirty="0"/>
                <a:t>Resample</a:t>
              </a:r>
              <a:endParaRPr dirty="0">
                <a:solidFill>
                  <a:srgbClr val="FFFFFF"/>
                </a:solidFill>
              </a:endParaRPr>
            </a:p>
            <a:p>
              <a:r>
                <a:rPr dirty="0"/>
                <a:t>Pixel and feature for each bounding box</a:t>
              </a:r>
            </a:p>
          </p:txBody>
        </p:sp>
      </p:grpSp>
      <p:sp>
        <p:nvSpPr>
          <p:cNvPr id="623" name="Shape 623"/>
          <p:cNvSpPr/>
          <p:nvPr/>
        </p:nvSpPr>
        <p:spPr>
          <a:xfrm>
            <a:off x="8652387" y="983226"/>
            <a:ext cx="3195485" cy="3657601"/>
          </a:xfrm>
          <a:prstGeom prst="rect">
            <a:avLst/>
          </a:prstGeom>
          <a:ln w="57150" cap="rnd">
            <a:solidFill>
              <a:srgbClr val="FFFF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4" name="Shape 624"/>
          <p:cNvSpPr/>
          <p:nvPr/>
        </p:nvSpPr>
        <p:spPr>
          <a:xfrm>
            <a:off x="8593393" y="263621"/>
            <a:ext cx="3598608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FFFFFF"/>
                </a:solidFill>
              </a:defRPr>
            </a:pPr>
            <a:r>
              <a:t>RPN(region proposal net):</a:t>
            </a:r>
          </a:p>
          <a:p>
            <a:pPr>
              <a:defRPr b="1">
                <a:solidFill>
                  <a:srgbClr val="FFFFFF"/>
                </a:solidFill>
              </a:defRPr>
            </a:pPr>
            <a:r>
              <a:t>Background or foreground ?</a:t>
            </a:r>
          </a:p>
        </p:txBody>
      </p:sp>
      <p:sp>
        <p:nvSpPr>
          <p:cNvPr id="625" name="Shape 625"/>
          <p:cNvSpPr/>
          <p:nvPr/>
        </p:nvSpPr>
        <p:spPr>
          <a:xfrm>
            <a:off x="11031794" y="4254351"/>
            <a:ext cx="341246" cy="927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25"/>
                </a:moveTo>
                <a:lnTo>
                  <a:pt x="5400" y="17625"/>
                </a:lnTo>
                <a:lnTo>
                  <a:pt x="5400" y="0"/>
                </a:lnTo>
                <a:lnTo>
                  <a:pt x="16200" y="0"/>
                </a:lnTo>
                <a:lnTo>
                  <a:pt x="16200" y="17625"/>
                </a:lnTo>
                <a:lnTo>
                  <a:pt x="21600" y="17625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6" name="Shape 626"/>
          <p:cNvSpPr/>
          <p:nvPr/>
        </p:nvSpPr>
        <p:spPr>
          <a:xfrm>
            <a:off x="10341471" y="5175765"/>
            <a:ext cx="165891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Back ground?</a:t>
            </a:r>
          </a:p>
        </p:txBody>
      </p:sp>
      <p:sp>
        <p:nvSpPr>
          <p:cNvPr id="627" name="Shape 627"/>
          <p:cNvSpPr/>
          <p:nvPr/>
        </p:nvSpPr>
        <p:spPr>
          <a:xfrm>
            <a:off x="8854184" y="3461068"/>
            <a:ext cx="1395947" cy="914287"/>
          </a:xfrm>
          <a:prstGeom prst="ellipse">
            <a:avLst/>
          </a:prstGeom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6066737" y="3531944"/>
            <a:ext cx="1926889" cy="979221"/>
          </a:xfrm>
          <a:prstGeom prst="ellipse">
            <a:avLst/>
          </a:prstGeom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9" name="Shape 629"/>
          <p:cNvSpPr/>
          <p:nvPr/>
        </p:nvSpPr>
        <p:spPr>
          <a:xfrm>
            <a:off x="6508954" y="4640826"/>
            <a:ext cx="726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refine</a:t>
            </a:r>
          </a:p>
        </p:txBody>
      </p:sp>
      <p:sp>
        <p:nvSpPr>
          <p:cNvPr id="630" name="Shape 630"/>
          <p:cNvSpPr/>
          <p:nvPr/>
        </p:nvSpPr>
        <p:spPr>
          <a:xfrm>
            <a:off x="4838925" y="4361867"/>
            <a:ext cx="341246" cy="927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25"/>
                </a:moveTo>
                <a:lnTo>
                  <a:pt x="5400" y="17625"/>
                </a:lnTo>
                <a:lnTo>
                  <a:pt x="5400" y="0"/>
                </a:lnTo>
                <a:lnTo>
                  <a:pt x="16200" y="0"/>
                </a:lnTo>
                <a:lnTo>
                  <a:pt x="16200" y="17625"/>
                </a:lnTo>
                <a:lnTo>
                  <a:pt x="21600" y="17625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1" name="Shape 631"/>
          <p:cNvSpPr/>
          <p:nvPr/>
        </p:nvSpPr>
        <p:spPr>
          <a:xfrm>
            <a:off x="4651114" y="5289115"/>
            <a:ext cx="63143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95181638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r>
              <a:t>RPN</a:t>
            </a:r>
          </a:p>
        </p:txBody>
      </p:sp>
      <p:grpSp>
        <p:nvGrpSpPr>
          <p:cNvPr id="636" name="Group 636"/>
          <p:cNvGrpSpPr/>
          <p:nvPr/>
        </p:nvGrpSpPr>
        <p:grpSpPr>
          <a:xfrm>
            <a:off x="6893509" y="1391220"/>
            <a:ext cx="3220778" cy="454053"/>
            <a:chOff x="0" y="0"/>
            <a:chExt cx="3220776" cy="454051"/>
          </a:xfrm>
        </p:grpSpPr>
        <p:sp>
          <p:nvSpPr>
            <p:cNvPr id="634" name="Shape 634"/>
            <p:cNvSpPr/>
            <p:nvPr/>
          </p:nvSpPr>
          <p:spPr>
            <a:xfrm>
              <a:off x="-1" y="0"/>
              <a:ext cx="3220778" cy="4540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-1" y="41606"/>
              <a:ext cx="3220778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VGG(ZF)	channels=512 </a:t>
              </a:r>
            </a:p>
          </p:txBody>
        </p:sp>
      </p:grpSp>
      <p:sp>
        <p:nvSpPr>
          <p:cNvPr id="637" name="Shape 637"/>
          <p:cNvSpPr/>
          <p:nvPr/>
        </p:nvSpPr>
        <p:spPr>
          <a:xfrm>
            <a:off x="7999260" y="2146880"/>
            <a:ext cx="383459" cy="3637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4975840" y="1997719"/>
            <a:ext cx="6813758" cy="4052680"/>
          </a:xfrm>
          <a:prstGeom prst="rect">
            <a:avLst/>
          </a:prstGeom>
          <a:ln w="57150" cap="rnd">
            <a:solidFill>
              <a:srgbClr val="FFFF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41" name="Group 641"/>
          <p:cNvGrpSpPr/>
          <p:nvPr/>
        </p:nvGrpSpPr>
        <p:grpSpPr>
          <a:xfrm>
            <a:off x="5899801" y="2607395"/>
            <a:ext cx="5674939" cy="580106"/>
            <a:chOff x="-1" y="-1"/>
            <a:chExt cx="5674937" cy="580105"/>
          </a:xfrm>
        </p:grpSpPr>
        <p:sp>
          <p:nvSpPr>
            <p:cNvPr id="639" name="Shape 639"/>
            <p:cNvSpPr/>
            <p:nvPr/>
          </p:nvSpPr>
          <p:spPr>
            <a:xfrm>
              <a:off x="-1" y="-1"/>
              <a:ext cx="5482197" cy="580105"/>
            </a:xfrm>
            <a:prstGeom prst="rect">
              <a:avLst/>
            </a:prstGeom>
            <a:solidFill>
              <a:schemeClr val="accent5"/>
            </a:solidFill>
            <a:ln w="15875" cap="rnd">
              <a:solidFill>
                <a:srgbClr val="AE554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92739" y="97329"/>
              <a:ext cx="548219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CONV (kernel =3 ,padding = 1 ,channels= 512)</a:t>
              </a:r>
            </a:p>
          </p:txBody>
        </p:sp>
      </p:grpSp>
      <p:sp>
        <p:nvSpPr>
          <p:cNvPr id="642" name="Shape 642"/>
          <p:cNvSpPr/>
          <p:nvPr/>
        </p:nvSpPr>
        <p:spPr>
          <a:xfrm>
            <a:off x="6417317" y="3402402"/>
            <a:ext cx="422787" cy="922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9"/>
                </a:moveTo>
                <a:lnTo>
                  <a:pt x="5400" y="16649"/>
                </a:lnTo>
                <a:lnTo>
                  <a:pt x="5400" y="0"/>
                </a:lnTo>
                <a:lnTo>
                  <a:pt x="16200" y="0"/>
                </a:lnTo>
                <a:lnTo>
                  <a:pt x="16200" y="16649"/>
                </a:lnTo>
                <a:lnTo>
                  <a:pt x="21600" y="16649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45" name="Group 645"/>
          <p:cNvGrpSpPr/>
          <p:nvPr/>
        </p:nvGrpSpPr>
        <p:grpSpPr>
          <a:xfrm>
            <a:off x="1038223" y="2421633"/>
            <a:ext cx="1270003" cy="1270003"/>
            <a:chOff x="0" y="0"/>
            <a:chExt cx="1270001" cy="1270001"/>
          </a:xfrm>
        </p:grpSpPr>
        <p:sp>
          <p:nvSpPr>
            <p:cNvPr id="643" name="Shape 643"/>
            <p:cNvSpPr/>
            <p:nvPr/>
          </p:nvSpPr>
          <p:spPr>
            <a:xfrm>
              <a:off x="-1" y="-1"/>
              <a:ext cx="1270003" cy="1270003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-1" y="449580"/>
              <a:ext cx="127000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Vgg or zf </a:t>
              </a:r>
            </a:p>
          </p:txBody>
        </p:sp>
      </p:grpSp>
      <p:grpSp>
        <p:nvGrpSpPr>
          <p:cNvPr id="648" name="Group 648"/>
          <p:cNvGrpSpPr/>
          <p:nvPr/>
        </p:nvGrpSpPr>
        <p:grpSpPr>
          <a:xfrm>
            <a:off x="1187287" y="4119934"/>
            <a:ext cx="888194" cy="495153"/>
            <a:chOff x="0" y="0"/>
            <a:chExt cx="888192" cy="495151"/>
          </a:xfrm>
        </p:grpSpPr>
        <p:sp>
          <p:nvSpPr>
            <p:cNvPr id="646" name="Shape 646"/>
            <p:cNvSpPr/>
            <p:nvPr/>
          </p:nvSpPr>
          <p:spPr>
            <a:xfrm>
              <a:off x="0" y="0"/>
              <a:ext cx="888193" cy="495152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0" y="62156"/>
              <a:ext cx="88819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Convs</a:t>
              </a:r>
            </a:p>
          </p:txBody>
        </p:sp>
      </p:grpSp>
      <p:grpSp>
        <p:nvGrpSpPr>
          <p:cNvPr id="651" name="Group 651"/>
          <p:cNvGrpSpPr/>
          <p:nvPr/>
        </p:nvGrpSpPr>
        <p:grpSpPr>
          <a:xfrm>
            <a:off x="440889" y="4795808"/>
            <a:ext cx="1052873" cy="495153"/>
            <a:chOff x="0" y="0"/>
            <a:chExt cx="1052871" cy="495151"/>
          </a:xfrm>
        </p:grpSpPr>
        <p:sp>
          <p:nvSpPr>
            <p:cNvPr id="649" name="Shape 649"/>
            <p:cNvSpPr/>
            <p:nvPr/>
          </p:nvSpPr>
          <p:spPr>
            <a:xfrm>
              <a:off x="-1" y="0"/>
              <a:ext cx="1052873" cy="495152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-1" y="62156"/>
              <a:ext cx="105287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BoxReg</a:t>
              </a:r>
            </a:p>
          </p:txBody>
        </p:sp>
      </p:grpSp>
      <p:grpSp>
        <p:nvGrpSpPr>
          <p:cNvPr id="654" name="Group 654"/>
          <p:cNvGrpSpPr/>
          <p:nvPr/>
        </p:nvGrpSpPr>
        <p:grpSpPr>
          <a:xfrm>
            <a:off x="1748077" y="4795808"/>
            <a:ext cx="1031570" cy="495154"/>
            <a:chOff x="0" y="0"/>
            <a:chExt cx="1031568" cy="495153"/>
          </a:xfrm>
        </p:grpSpPr>
        <p:sp>
          <p:nvSpPr>
            <p:cNvPr id="652" name="Shape 652"/>
            <p:cNvSpPr/>
            <p:nvPr/>
          </p:nvSpPr>
          <p:spPr>
            <a:xfrm>
              <a:off x="-1" y="-1"/>
              <a:ext cx="1031570" cy="495155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-1" y="62156"/>
              <a:ext cx="103157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softmax</a:t>
              </a:r>
            </a:p>
          </p:txBody>
        </p:sp>
      </p:grpSp>
      <p:sp>
        <p:nvSpPr>
          <p:cNvPr id="655" name="Shape 655"/>
          <p:cNvSpPr/>
          <p:nvPr/>
        </p:nvSpPr>
        <p:spPr>
          <a:xfrm>
            <a:off x="58993" y="2137242"/>
            <a:ext cx="3195486" cy="3657601"/>
          </a:xfrm>
          <a:prstGeom prst="rect">
            <a:avLst/>
          </a:prstGeom>
          <a:ln w="57150" cap="rnd">
            <a:solidFill>
              <a:srgbClr val="FFFF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6" name="Shape 656"/>
          <p:cNvSpPr/>
          <p:nvPr/>
        </p:nvSpPr>
        <p:spPr>
          <a:xfrm>
            <a:off x="-1" y="1317581"/>
            <a:ext cx="3598609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FFFFFF"/>
                </a:solidFill>
              </a:defRPr>
            </a:pPr>
            <a:r>
              <a:t>RPN(region proposal net):</a:t>
            </a:r>
          </a:p>
          <a:p>
            <a:pPr>
              <a:defRPr b="1">
                <a:solidFill>
                  <a:srgbClr val="FFFFFF"/>
                </a:solidFill>
              </a:defRPr>
            </a:pPr>
            <a:r>
              <a:t>Background or foreground ?</a:t>
            </a:r>
          </a:p>
        </p:txBody>
      </p:sp>
      <p:sp>
        <p:nvSpPr>
          <p:cNvPr id="657" name="Shape 657"/>
          <p:cNvSpPr/>
          <p:nvPr/>
        </p:nvSpPr>
        <p:spPr>
          <a:xfrm>
            <a:off x="2438400" y="5408369"/>
            <a:ext cx="341246" cy="927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25"/>
                </a:moveTo>
                <a:lnTo>
                  <a:pt x="5400" y="17625"/>
                </a:lnTo>
                <a:lnTo>
                  <a:pt x="5400" y="0"/>
                </a:lnTo>
                <a:lnTo>
                  <a:pt x="16200" y="0"/>
                </a:lnTo>
                <a:lnTo>
                  <a:pt x="16200" y="17625"/>
                </a:lnTo>
                <a:lnTo>
                  <a:pt x="21600" y="17625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Shape 658"/>
          <p:cNvSpPr/>
          <p:nvPr/>
        </p:nvSpPr>
        <p:spPr>
          <a:xfrm>
            <a:off x="260791" y="4615086"/>
            <a:ext cx="1395947" cy="914287"/>
          </a:xfrm>
          <a:prstGeom prst="ellipse">
            <a:avLst/>
          </a:prstGeom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Shape 639"/>
          <p:cNvSpPr/>
          <p:nvPr/>
        </p:nvSpPr>
        <p:spPr>
          <a:xfrm>
            <a:off x="5258161" y="4443762"/>
            <a:ext cx="2741100" cy="785044"/>
          </a:xfrm>
          <a:prstGeom prst="rect">
            <a:avLst/>
          </a:prstGeom>
          <a:solidFill>
            <a:schemeClr val="accent5"/>
          </a:solidFill>
          <a:ln w="15875" cap="rnd">
            <a:solidFill>
              <a:srgbClr val="AE5545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sz="1050" dirty="0" err="1" smtClean="0"/>
              <a:t>Cls</a:t>
            </a:r>
            <a:r>
              <a:rPr lang="en-US" sz="1050" dirty="0" smtClean="0"/>
              <a:t> ( 2 (back or foreground) * 9 anchor)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lang="en-US" sz="1050" dirty="0"/>
          </a:p>
          <a:p>
            <a:pPr>
              <a:defRPr>
                <a:solidFill>
                  <a:srgbClr val="FFFFFF"/>
                </a:solidFill>
              </a:defRPr>
            </a:pPr>
            <a:r>
              <a:rPr lang="en-US" sz="1050" dirty="0" smtClean="0"/>
              <a:t>18 </a:t>
            </a:r>
            <a:endParaRPr sz="1050" dirty="0"/>
          </a:p>
        </p:txBody>
      </p:sp>
      <p:sp>
        <p:nvSpPr>
          <p:cNvPr id="29" name="Shape 642"/>
          <p:cNvSpPr/>
          <p:nvPr/>
        </p:nvSpPr>
        <p:spPr>
          <a:xfrm>
            <a:off x="9849491" y="3434088"/>
            <a:ext cx="422787" cy="922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9"/>
                </a:moveTo>
                <a:lnTo>
                  <a:pt x="5400" y="16649"/>
                </a:lnTo>
                <a:lnTo>
                  <a:pt x="5400" y="0"/>
                </a:lnTo>
                <a:lnTo>
                  <a:pt x="16200" y="0"/>
                </a:lnTo>
                <a:lnTo>
                  <a:pt x="16200" y="16649"/>
                </a:lnTo>
                <a:lnTo>
                  <a:pt x="21600" y="16649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Shape 639"/>
          <p:cNvSpPr/>
          <p:nvPr/>
        </p:nvSpPr>
        <p:spPr>
          <a:xfrm>
            <a:off x="8690335" y="4443762"/>
            <a:ext cx="2741100" cy="785044"/>
          </a:xfrm>
          <a:prstGeom prst="rect">
            <a:avLst/>
          </a:prstGeom>
          <a:solidFill>
            <a:schemeClr val="accent5"/>
          </a:solidFill>
          <a:ln w="15875" cap="rnd">
            <a:solidFill>
              <a:srgbClr val="AE5545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altLang="zh-TW" dirty="0" err="1" smtClean="0"/>
              <a:t>Boxreg</a:t>
            </a:r>
            <a:r>
              <a:rPr lang="en-US" altLang="zh-TW" dirty="0" smtClean="0"/>
              <a:t>(4 (</a:t>
            </a:r>
            <a:r>
              <a:rPr lang="en-US" altLang="zh-TW" dirty="0" err="1" smtClean="0"/>
              <a:t>coord</a:t>
            </a:r>
            <a:r>
              <a:rPr lang="en-US" altLang="zh-TW" dirty="0" smtClean="0"/>
              <a:t>)* 9 )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lang="en-US" altLang="zh-TW" dirty="0" smtClean="0"/>
              <a:t>36</a:t>
            </a:r>
            <a:endParaRPr lang="en-US" altLang="zh-TW" dirty="0"/>
          </a:p>
        </p:txBody>
      </p:sp>
      <p:sp>
        <p:nvSpPr>
          <p:cNvPr id="2" name="文字方塊 1"/>
          <p:cNvSpPr txBox="1"/>
          <p:nvPr/>
        </p:nvSpPr>
        <p:spPr>
          <a:xfrm>
            <a:off x="6968974" y="3655648"/>
            <a:ext cx="4594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1x1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435470" y="3660471"/>
            <a:ext cx="4594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1x1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Shape 625"/>
          <p:cNvSpPr/>
          <p:nvPr/>
        </p:nvSpPr>
        <p:spPr>
          <a:xfrm>
            <a:off x="6246694" y="5357658"/>
            <a:ext cx="341246" cy="927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25"/>
                </a:moveTo>
                <a:lnTo>
                  <a:pt x="5400" y="17625"/>
                </a:lnTo>
                <a:lnTo>
                  <a:pt x="5400" y="0"/>
                </a:lnTo>
                <a:lnTo>
                  <a:pt x="16200" y="0"/>
                </a:lnTo>
                <a:lnTo>
                  <a:pt x="16200" y="17625"/>
                </a:lnTo>
                <a:lnTo>
                  <a:pt x="21600" y="17625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Shape 626"/>
          <p:cNvSpPr/>
          <p:nvPr/>
        </p:nvSpPr>
        <p:spPr>
          <a:xfrm>
            <a:off x="5556371" y="6279072"/>
            <a:ext cx="165891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Back ground?</a:t>
            </a:r>
          </a:p>
        </p:txBody>
      </p:sp>
    </p:spTree>
    <p:extLst>
      <p:ext uri="{BB962C8B-B14F-4D97-AF65-F5344CB8AC3E}">
        <p14:creationId xmlns:p14="http://schemas.microsoft.com/office/powerpoint/2010/main" val="279717933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 smtClean="0"/>
              <a:t>Why anchor box </a:t>
            </a:r>
            <a:r>
              <a:rPr lang="en-US" altLang="zh-TW" dirty="0"/>
              <a:t> with different scales / aspect ratio</a:t>
            </a:r>
            <a:endParaRPr lang="zh-TW" altLang="en-US" dirty="0"/>
          </a:p>
        </p:txBody>
      </p:sp>
      <p:pic>
        <p:nvPicPr>
          <p:cNvPr id="4104" name="Picture 8" descr="ãè»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74" y="2579052"/>
            <a:ext cx="9388205" cy="382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直線接點 20"/>
          <p:cNvCxnSpPr/>
          <p:nvPr/>
        </p:nvCxnSpPr>
        <p:spPr>
          <a:xfrm>
            <a:off x="4450080" y="2175192"/>
            <a:ext cx="0" cy="4327700"/>
          </a:xfrm>
          <a:prstGeom prst="line">
            <a:avLst/>
          </a:prstGeom>
          <a:noFill/>
          <a:ln w="76200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直線接點 21"/>
          <p:cNvCxnSpPr/>
          <p:nvPr/>
        </p:nvCxnSpPr>
        <p:spPr>
          <a:xfrm>
            <a:off x="6553200" y="2175192"/>
            <a:ext cx="0" cy="4327700"/>
          </a:xfrm>
          <a:prstGeom prst="line">
            <a:avLst/>
          </a:prstGeom>
          <a:noFill/>
          <a:ln w="76200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" name="直線接點 22"/>
          <p:cNvCxnSpPr/>
          <p:nvPr/>
        </p:nvCxnSpPr>
        <p:spPr>
          <a:xfrm>
            <a:off x="2593974" y="3535680"/>
            <a:ext cx="5950585" cy="0"/>
          </a:xfrm>
          <a:prstGeom prst="line">
            <a:avLst/>
          </a:prstGeom>
          <a:noFill/>
          <a:ln w="76200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線接點 23"/>
          <p:cNvCxnSpPr/>
          <p:nvPr/>
        </p:nvCxnSpPr>
        <p:spPr>
          <a:xfrm>
            <a:off x="2593974" y="5140960"/>
            <a:ext cx="5950584" cy="30480"/>
          </a:xfrm>
          <a:prstGeom prst="line">
            <a:avLst/>
          </a:prstGeom>
          <a:noFill/>
          <a:ln w="76200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5" name="矩形 24"/>
          <p:cNvSpPr/>
          <p:nvPr/>
        </p:nvSpPr>
        <p:spPr>
          <a:xfrm>
            <a:off x="4561842" y="2306320"/>
            <a:ext cx="1899918" cy="4196572"/>
          </a:xfrm>
          <a:prstGeom prst="rect">
            <a:avLst/>
          </a:prstGeom>
          <a:noFill/>
          <a:ln w="76200" cap="rnd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流程圖: 接點 25"/>
          <p:cNvSpPr/>
          <p:nvPr/>
        </p:nvSpPr>
        <p:spPr>
          <a:xfrm>
            <a:off x="5318760" y="4387461"/>
            <a:ext cx="182880" cy="213360"/>
          </a:xfrm>
          <a:prstGeom prst="flowChartConnector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106" name="Picture 10" descr="ãäººç«èãçåçæå°çµæ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570" y="2476959"/>
            <a:ext cx="1630199" cy="356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矩形 17"/>
          <p:cNvSpPr/>
          <p:nvPr/>
        </p:nvSpPr>
        <p:spPr>
          <a:xfrm>
            <a:off x="2672080" y="3007360"/>
            <a:ext cx="6075680" cy="2804160"/>
          </a:xfrm>
          <a:prstGeom prst="rect">
            <a:avLst/>
          </a:prstGeom>
          <a:noFill/>
          <a:ln w="76200" cap="rnd">
            <a:solidFill>
              <a:srgbClr val="92D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247654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yolov2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677950" y="2873951"/>
            <a:ext cx="1512915" cy="1948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Feature</a:t>
            </a:r>
          </a:p>
          <a:p>
            <a:pPr algn="ctr"/>
            <a:r>
              <a:rPr lang="en-US" altLang="zh-TW" dirty="0" smtClean="0"/>
              <a:t>extraction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950095" y="2873950"/>
            <a:ext cx="2067097" cy="19483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Predict</a:t>
            </a:r>
          </a:p>
          <a:p>
            <a:pPr algn="ctr"/>
            <a:r>
              <a:rPr lang="en-US" altLang="zh-TW" dirty="0" smtClean="0"/>
              <a:t>layer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590771" y="2873950"/>
            <a:ext cx="2067097" cy="19483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Forward</a:t>
            </a:r>
          </a:p>
          <a:p>
            <a:pPr algn="ctr"/>
            <a:r>
              <a:rPr lang="en-US" altLang="zh-TW" dirty="0" smtClean="0"/>
              <a:t>layer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56227" y="2370051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Input = (4,3,448,448)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15163" y="4956872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output = (4,176,13,13)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930016" y="1470888"/>
            <a:ext cx="2067097" cy="19483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Target</a:t>
            </a:r>
          </a:p>
          <a:p>
            <a:pPr algn="ctr"/>
            <a:r>
              <a:rPr lang="en-US" altLang="zh-TW" dirty="0" smtClean="0"/>
              <a:t>layer</a:t>
            </a:r>
            <a:endParaRPr lang="zh-TW" altLang="en-US" dirty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8417098" y="4218469"/>
            <a:ext cx="1456813" cy="0"/>
          </a:xfrm>
          <a:prstGeom prst="straightConnector1">
            <a:avLst/>
          </a:prstGeom>
          <a:ln w="76200"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8876039" y="366346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loss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930015" y="940262"/>
            <a:ext cx="2067097" cy="355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label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9930014" y="3594212"/>
            <a:ext cx="2067097" cy="14567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 Class</a:t>
            </a:r>
          </a:p>
          <a:p>
            <a:pPr algn="ctr"/>
            <a:r>
              <a:rPr lang="en-US" altLang="zh-TW" dirty="0" smtClean="0"/>
              <a:t>Score</a:t>
            </a:r>
          </a:p>
          <a:p>
            <a:pPr algn="ctr"/>
            <a:r>
              <a:rPr lang="en-US" altLang="zh-TW" dirty="0" err="1" smtClean="0"/>
              <a:t>xywh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743767" y="2873950"/>
            <a:ext cx="548640" cy="545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cls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745152" y="3575480"/>
            <a:ext cx="548640" cy="545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sc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747914" y="4270998"/>
            <a:ext cx="548640" cy="545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xywh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15163" y="2300110"/>
            <a:ext cx="2525895" cy="3096029"/>
          </a:xfrm>
          <a:prstGeom prst="rect">
            <a:avLst/>
          </a:prstGeom>
          <a:noFill/>
          <a:ln w="57150" cap="rnd">
            <a:solidFill>
              <a:schemeClr val="accent5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9798411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Feature extraction =&gt;yolov3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99" y="2379027"/>
            <a:ext cx="4493521" cy="405108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773680" y="1917364"/>
            <a:ext cx="2908808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FPN Base on </a:t>
            </a:r>
            <a:r>
              <a:rPr kumimoji="0" lang="en-US" altLang="zh-TW" sz="24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resnet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504" y="2554912"/>
            <a:ext cx="5101157" cy="369931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8615680" y="1917363"/>
            <a:ext cx="62933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SSD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416681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147" y="90673"/>
            <a:ext cx="920115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3568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yolov2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677950" y="2873951"/>
            <a:ext cx="1512915" cy="1948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Feature</a:t>
            </a:r>
          </a:p>
          <a:p>
            <a:pPr algn="ctr"/>
            <a:r>
              <a:rPr lang="en-US" altLang="zh-TW" dirty="0" smtClean="0"/>
              <a:t>extraction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950095" y="2873950"/>
            <a:ext cx="2067097" cy="19483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Predict</a:t>
            </a:r>
          </a:p>
          <a:p>
            <a:pPr algn="ctr"/>
            <a:r>
              <a:rPr lang="en-US" altLang="zh-TW" dirty="0" smtClean="0"/>
              <a:t>layer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590771" y="2873950"/>
            <a:ext cx="2067097" cy="19483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Forward</a:t>
            </a:r>
          </a:p>
          <a:p>
            <a:pPr algn="ctr"/>
            <a:r>
              <a:rPr lang="en-US" altLang="zh-TW" dirty="0" smtClean="0"/>
              <a:t>layer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56227" y="2370051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Input = (4,3,448,448)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15163" y="4956872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output = (4,176,13,13)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930016" y="1470888"/>
            <a:ext cx="2067097" cy="19483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Target</a:t>
            </a:r>
          </a:p>
          <a:p>
            <a:pPr algn="ctr"/>
            <a:r>
              <a:rPr lang="en-US" altLang="zh-TW" dirty="0" smtClean="0"/>
              <a:t>layer</a:t>
            </a:r>
            <a:endParaRPr lang="zh-TW" altLang="en-US" dirty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8417098" y="4218469"/>
            <a:ext cx="1456813" cy="0"/>
          </a:xfrm>
          <a:prstGeom prst="straightConnector1">
            <a:avLst/>
          </a:prstGeom>
          <a:ln w="76200"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8876039" y="366346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loss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930015" y="940262"/>
            <a:ext cx="2067097" cy="355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label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9930014" y="3594212"/>
            <a:ext cx="2067097" cy="14567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 Class</a:t>
            </a:r>
          </a:p>
          <a:p>
            <a:pPr algn="ctr"/>
            <a:r>
              <a:rPr lang="en-US" altLang="zh-TW" dirty="0" smtClean="0"/>
              <a:t>Score</a:t>
            </a:r>
          </a:p>
          <a:p>
            <a:pPr algn="ctr"/>
            <a:r>
              <a:rPr lang="en-US" altLang="zh-TW" dirty="0" err="1" smtClean="0"/>
              <a:t>xywh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743767" y="2873950"/>
            <a:ext cx="548640" cy="545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cls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745152" y="3575480"/>
            <a:ext cx="548640" cy="545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sc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747914" y="4270998"/>
            <a:ext cx="548640" cy="545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xywh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767465" y="2370051"/>
            <a:ext cx="2525895" cy="3096029"/>
          </a:xfrm>
          <a:prstGeom prst="rect">
            <a:avLst/>
          </a:prstGeom>
          <a:noFill/>
          <a:ln w="57150" cap="rnd">
            <a:solidFill>
              <a:schemeClr val="accent5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458537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Yolo2-predict layer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2838335" y="2569150"/>
            <a:ext cx="2067097" cy="19483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Predict</a:t>
            </a:r>
          </a:p>
          <a:p>
            <a:pPr algn="ctr"/>
            <a:r>
              <a:rPr lang="en-US" altLang="zh-TW" dirty="0" smtClean="0"/>
              <a:t>layer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838335" y="2061318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rgbClr val="FFFFFF"/>
                </a:solidFill>
              </a:rPr>
              <a:t>intput</a:t>
            </a:r>
            <a:r>
              <a:rPr lang="en-US" altLang="zh-TW" dirty="0" smtClean="0">
                <a:solidFill>
                  <a:srgbClr val="FFFFFF"/>
                </a:solidFill>
              </a:rPr>
              <a:t> = (4,176,13,13)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630994" y="4847867"/>
            <a:ext cx="73016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Channels= </a:t>
            </a:r>
          </a:p>
          <a:p>
            <a:r>
              <a:rPr lang="en-US" altLang="zh-TW" dirty="0" smtClean="0">
                <a:solidFill>
                  <a:srgbClr val="FFFFFF"/>
                </a:solidFill>
              </a:rPr>
              <a:t>(</a:t>
            </a:r>
            <a:r>
              <a:rPr lang="en-US" altLang="zh-TW" dirty="0" err="1" smtClean="0">
                <a:solidFill>
                  <a:srgbClr val="FFFFFF"/>
                </a:solidFill>
              </a:rPr>
              <a:t>Anchor_scale</a:t>
            </a:r>
            <a:r>
              <a:rPr lang="en-US" altLang="zh-TW" dirty="0" smtClean="0">
                <a:solidFill>
                  <a:srgbClr val="FFFFFF"/>
                </a:solidFill>
              </a:rPr>
              <a:t>)  * ( </a:t>
            </a:r>
            <a:r>
              <a:rPr lang="en-US" altLang="zh-TW" dirty="0" err="1" smtClean="0">
                <a:solidFill>
                  <a:srgbClr val="FFFFFF"/>
                </a:solidFill>
              </a:rPr>
              <a:t>class_num</a:t>
            </a:r>
            <a:r>
              <a:rPr lang="en-US" altLang="zh-TW" dirty="0" smtClean="0">
                <a:solidFill>
                  <a:srgbClr val="FFFFFF"/>
                </a:solidFill>
              </a:rPr>
              <a:t> + 1 (</a:t>
            </a:r>
            <a:r>
              <a:rPr lang="en-US" altLang="zh-TW" dirty="0" err="1" smtClean="0">
                <a:solidFill>
                  <a:srgbClr val="FFFFFF"/>
                </a:solidFill>
              </a:rPr>
              <a:t>object_score</a:t>
            </a:r>
            <a:r>
              <a:rPr lang="en-US" altLang="zh-TW" dirty="0" smtClean="0">
                <a:solidFill>
                  <a:srgbClr val="FFFFFF"/>
                </a:solidFill>
              </a:rPr>
              <a:t>)+ 4(</a:t>
            </a:r>
            <a:r>
              <a:rPr lang="en-US" altLang="zh-TW" dirty="0" err="1" smtClean="0">
                <a:solidFill>
                  <a:srgbClr val="FFFFFF"/>
                </a:solidFill>
              </a:rPr>
              <a:t>bbox_coord</a:t>
            </a:r>
            <a:r>
              <a:rPr lang="en-US" altLang="zh-TW" dirty="0" smtClean="0">
                <a:solidFill>
                  <a:srgbClr val="FFFFFF"/>
                </a:solidFill>
              </a:rPr>
              <a:t>))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642219" y="5916895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output = (4,14,13,13)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16560" y="2661920"/>
            <a:ext cx="124649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Anchor =2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 smtClean="0">
                <a:solidFill>
                  <a:srgbClr val="FFFFFF"/>
                </a:solidFill>
              </a:rPr>
              <a:t>Class=2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052825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FFFFFF"/>
                </a:solidFill>
              </a:rPr>
              <a:t>Yolo2-predict layer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hangingPunct="1"/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420589" y="2244640"/>
            <a:ext cx="10515600" cy="4351338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78668" marR="0" indent="-321468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8314" marR="0" indent="-293914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3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143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3143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7143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hangingPunct="1"/>
            <a:r>
              <a:rPr lang="en-US" altLang="zh-TW" dirty="0" smtClean="0"/>
              <a:t>After feature extraction feature map size </a:t>
            </a:r>
          </a:p>
          <a:p>
            <a:pPr hangingPunct="1"/>
            <a:r>
              <a:rPr lang="en-US" altLang="zh-TW" dirty="0" err="1" smtClean="0"/>
              <a:t>Anchor_scale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num</a:t>
            </a:r>
            <a:r>
              <a:rPr lang="en-US" altLang="zh-TW" dirty="0" smtClean="0"/>
              <a:t>=2</a:t>
            </a:r>
          </a:p>
          <a:p>
            <a:pPr hangingPunct="1"/>
            <a:r>
              <a:rPr lang="en-US" altLang="zh-TW" dirty="0" err="1" smtClean="0"/>
              <a:t>Class_num</a:t>
            </a:r>
            <a:r>
              <a:rPr lang="en-US" altLang="zh-TW" dirty="0" smtClean="0"/>
              <a:t> = 2</a:t>
            </a:r>
          </a:p>
          <a:p>
            <a:pPr hangingPunct="1"/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09204" y="4652303"/>
            <a:ext cx="30508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rgbClr val="FFFFFF"/>
                </a:solidFill>
              </a:rPr>
              <a:t>Anchor_scale</a:t>
            </a:r>
            <a:r>
              <a:rPr lang="en-US" altLang="zh-TW" dirty="0" smtClean="0">
                <a:solidFill>
                  <a:srgbClr val="FFFFFF"/>
                </a:solidFill>
              </a:rPr>
              <a:t>=[[1,2],[2,1]]</a:t>
            </a:r>
          </a:p>
          <a:p>
            <a:r>
              <a:rPr lang="en-US" altLang="zh-TW" dirty="0" err="1" smtClean="0">
                <a:solidFill>
                  <a:srgbClr val="FFFFFF"/>
                </a:solidFill>
              </a:rPr>
              <a:t>Class_num</a:t>
            </a:r>
            <a:r>
              <a:rPr lang="en-US" altLang="zh-TW" dirty="0" smtClean="0">
                <a:solidFill>
                  <a:srgbClr val="FFFFFF"/>
                </a:solidFill>
              </a:rPr>
              <a:t> =2 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47283" y="3308271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rgbClr val="FFFFFF"/>
                </a:solidFill>
              </a:rPr>
              <a:t>intput</a:t>
            </a:r>
            <a:r>
              <a:rPr lang="en-US" altLang="zh-TW" dirty="0" smtClean="0">
                <a:solidFill>
                  <a:srgbClr val="FFFFFF"/>
                </a:solidFill>
              </a:rPr>
              <a:t> = (4,176,13,13)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830724" y="4134569"/>
            <a:ext cx="73016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Channels= </a:t>
            </a:r>
          </a:p>
          <a:p>
            <a:r>
              <a:rPr lang="en-US" altLang="zh-TW" dirty="0" smtClean="0">
                <a:solidFill>
                  <a:srgbClr val="FFFFFF"/>
                </a:solidFill>
              </a:rPr>
              <a:t>(</a:t>
            </a:r>
            <a:r>
              <a:rPr lang="en-US" altLang="zh-TW" dirty="0" err="1" smtClean="0">
                <a:solidFill>
                  <a:srgbClr val="FFFFFF"/>
                </a:solidFill>
              </a:rPr>
              <a:t>Anchor_scale</a:t>
            </a:r>
            <a:r>
              <a:rPr lang="en-US" altLang="zh-TW" dirty="0" smtClean="0">
                <a:solidFill>
                  <a:srgbClr val="FFFFFF"/>
                </a:solidFill>
              </a:rPr>
              <a:t>)  * ( </a:t>
            </a:r>
            <a:r>
              <a:rPr lang="en-US" altLang="zh-TW" dirty="0" err="1" smtClean="0">
                <a:solidFill>
                  <a:srgbClr val="FFFFFF"/>
                </a:solidFill>
              </a:rPr>
              <a:t>class_num</a:t>
            </a:r>
            <a:r>
              <a:rPr lang="en-US" altLang="zh-TW" dirty="0" smtClean="0">
                <a:solidFill>
                  <a:srgbClr val="FFFFFF"/>
                </a:solidFill>
              </a:rPr>
              <a:t> + 1 (</a:t>
            </a:r>
            <a:r>
              <a:rPr lang="en-US" altLang="zh-TW" dirty="0" err="1" smtClean="0">
                <a:solidFill>
                  <a:srgbClr val="FFFFFF"/>
                </a:solidFill>
              </a:rPr>
              <a:t>object_score</a:t>
            </a:r>
            <a:r>
              <a:rPr lang="en-US" altLang="zh-TW" dirty="0" smtClean="0">
                <a:solidFill>
                  <a:srgbClr val="FFFFFF"/>
                </a:solidFill>
              </a:rPr>
              <a:t>)+ 4(</a:t>
            </a:r>
            <a:r>
              <a:rPr lang="en-US" altLang="zh-TW" dirty="0" err="1" smtClean="0">
                <a:solidFill>
                  <a:srgbClr val="FFFFFF"/>
                </a:solidFill>
              </a:rPr>
              <a:t>bbox_coord</a:t>
            </a:r>
            <a:r>
              <a:rPr lang="en-US" altLang="zh-TW" dirty="0" smtClean="0">
                <a:solidFill>
                  <a:srgbClr val="FFFFFF"/>
                </a:solidFill>
              </a:rPr>
              <a:t>))</a:t>
            </a:r>
          </a:p>
          <a:p>
            <a:r>
              <a:rPr lang="en-US" altLang="zh-TW" dirty="0" smtClean="0">
                <a:solidFill>
                  <a:srgbClr val="FFFFFF"/>
                </a:solidFill>
              </a:rPr>
              <a:t>2 * (2 + 1 + 4 ) = 14</a:t>
            </a:r>
          </a:p>
          <a:p>
            <a:endParaRPr lang="en-US" altLang="zh-TW" dirty="0" smtClean="0">
              <a:solidFill>
                <a:srgbClr val="FFFFFF"/>
              </a:solidFill>
            </a:endParaRPr>
          </a:p>
          <a:p>
            <a:r>
              <a:rPr lang="en-US" altLang="zh-TW" dirty="0" err="1" smtClean="0">
                <a:solidFill>
                  <a:srgbClr val="FFFFFF"/>
                </a:solidFill>
              </a:rPr>
              <a:t>Conv</a:t>
            </a:r>
            <a:r>
              <a:rPr lang="en-US" altLang="zh-TW" dirty="0" smtClean="0">
                <a:solidFill>
                  <a:srgbClr val="FFFFFF"/>
                </a:solidFill>
              </a:rPr>
              <a:t>(channels, </a:t>
            </a:r>
            <a:r>
              <a:rPr lang="en-US" altLang="zh-TW" dirty="0" err="1" smtClean="0">
                <a:solidFill>
                  <a:srgbClr val="FFFFFF"/>
                </a:solidFill>
              </a:rPr>
              <a:t>kernel_size</a:t>
            </a:r>
            <a:r>
              <a:rPr lang="en-US" altLang="zh-TW" dirty="0" smtClean="0">
                <a:solidFill>
                  <a:srgbClr val="FFFFFF"/>
                </a:solidFill>
              </a:rPr>
              <a:t>=1, strides=1)</a:t>
            </a:r>
            <a:endParaRPr lang="en-US" altLang="zh-TW" dirty="0">
              <a:solidFill>
                <a:srgbClr val="FFFFFF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812682" y="6140128"/>
            <a:ext cx="2459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output = (4,14,13,13)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73032" y="4001294"/>
            <a:ext cx="2067097" cy="19483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35902" y="2813725"/>
            <a:ext cx="808208" cy="494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FFFF"/>
                </a:solidFill>
              </a:rPr>
              <a:t>Class</a:t>
            </a:r>
          </a:p>
          <a:p>
            <a:pPr algn="ctr"/>
            <a:r>
              <a:rPr lang="en-US" altLang="zh-TW" dirty="0" err="1" smtClean="0">
                <a:solidFill>
                  <a:srgbClr val="FFFFFF"/>
                </a:solidFill>
              </a:rPr>
              <a:t>pred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44110" y="2813726"/>
            <a:ext cx="808208" cy="4945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FFFF"/>
                </a:solidFill>
              </a:rPr>
              <a:t>score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758018" y="2813726"/>
            <a:ext cx="829321" cy="49454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>
                <a:solidFill>
                  <a:srgbClr val="FFFFFF"/>
                </a:solidFill>
              </a:rPr>
              <a:t>xy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605072" y="2820680"/>
            <a:ext cx="796176" cy="4875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>
                <a:solidFill>
                  <a:srgbClr val="FFFFFF"/>
                </a:solidFill>
              </a:rPr>
              <a:t>wh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5345871" y="3308271"/>
            <a:ext cx="33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2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169794" y="3332067"/>
            <a:ext cx="33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1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7029160" y="3332067"/>
            <a:ext cx="33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2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875848" y="3308271"/>
            <a:ext cx="33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2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545673" y="2792122"/>
            <a:ext cx="808208" cy="494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FFFF"/>
                </a:solidFill>
              </a:rPr>
              <a:t>Class</a:t>
            </a:r>
          </a:p>
          <a:p>
            <a:pPr algn="ctr"/>
            <a:r>
              <a:rPr lang="en-US" altLang="zh-TW" dirty="0" err="1" smtClean="0">
                <a:solidFill>
                  <a:srgbClr val="FFFFFF"/>
                </a:solidFill>
              </a:rPr>
              <a:t>pred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353881" y="2792123"/>
            <a:ext cx="808208" cy="4945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FFFF"/>
                </a:solidFill>
              </a:rPr>
              <a:t>score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0167789" y="2792123"/>
            <a:ext cx="829321" cy="49454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>
                <a:solidFill>
                  <a:srgbClr val="FFFFFF"/>
                </a:solidFill>
              </a:rPr>
              <a:t>xy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1014843" y="2799077"/>
            <a:ext cx="796176" cy="4875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>
                <a:solidFill>
                  <a:srgbClr val="FFFFFF"/>
                </a:solidFill>
              </a:rPr>
              <a:t>wh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8755642" y="3286668"/>
            <a:ext cx="33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2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9579565" y="3310464"/>
            <a:ext cx="33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1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10438931" y="3310464"/>
            <a:ext cx="33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2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1285619" y="3286668"/>
            <a:ext cx="33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2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26" name="左大括弧 25"/>
          <p:cNvSpPr/>
          <p:nvPr/>
        </p:nvSpPr>
        <p:spPr>
          <a:xfrm rot="5400000">
            <a:off x="10037050" y="989047"/>
            <a:ext cx="250079" cy="3265346"/>
          </a:xfrm>
          <a:prstGeom prst="leftBrace">
            <a:avLst>
              <a:gd name="adj1" fmla="val 8333"/>
              <a:gd name="adj2" fmla="val 505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FF"/>
              </a:solidFill>
            </a:endParaRPr>
          </a:p>
        </p:txBody>
      </p:sp>
      <p:sp>
        <p:nvSpPr>
          <p:cNvPr id="27" name="左大括弧 26"/>
          <p:cNvSpPr/>
          <p:nvPr/>
        </p:nvSpPr>
        <p:spPr>
          <a:xfrm rot="5400000">
            <a:off x="6627278" y="1026162"/>
            <a:ext cx="250079" cy="3265346"/>
          </a:xfrm>
          <a:prstGeom prst="leftBrace">
            <a:avLst>
              <a:gd name="adj1" fmla="val 8333"/>
              <a:gd name="adj2" fmla="val 505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FF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072472" y="2141549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anchorbox1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9518283" y="2087181"/>
            <a:ext cx="1539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anchorbox2</a:t>
            </a:r>
            <a:endParaRPr lang="zh-TW" altLang="en-US" dirty="0">
              <a:solidFill>
                <a:srgbClr val="FFFFFF"/>
              </a:solidFill>
            </a:endParaRPr>
          </a:p>
        </p:txBody>
      </p:sp>
      <p:cxnSp>
        <p:nvCxnSpPr>
          <p:cNvPr id="30" name="直線接點 29"/>
          <p:cNvCxnSpPr/>
          <p:nvPr/>
        </p:nvCxnSpPr>
        <p:spPr>
          <a:xfrm>
            <a:off x="3673029" y="4484894"/>
            <a:ext cx="206709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3673029" y="4975470"/>
            <a:ext cx="206709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3673030" y="5501140"/>
            <a:ext cx="206709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3988088" y="6134313"/>
            <a:ext cx="973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FFFF"/>
                </a:solidFill>
              </a:rPr>
              <a:t>Predict</a:t>
            </a:r>
          </a:p>
          <a:p>
            <a:pPr algn="ctr"/>
            <a:r>
              <a:rPr lang="en-US" altLang="zh-TW" dirty="0">
                <a:solidFill>
                  <a:srgbClr val="FFFFFF"/>
                </a:solidFill>
              </a:rPr>
              <a:t>layer</a:t>
            </a:r>
            <a:endParaRPr lang="zh-TW" altLang="en-US" dirty="0">
              <a:solidFill>
                <a:srgbClr val="FFFFFF"/>
              </a:solidFill>
            </a:endParaRPr>
          </a:p>
          <a:p>
            <a:endParaRPr lang="zh-TW" altLang="en-US" dirty="0">
              <a:solidFill>
                <a:srgbClr val="FFFFFF"/>
              </a:solidFill>
            </a:endParaRPr>
          </a:p>
        </p:txBody>
      </p:sp>
      <p:cxnSp>
        <p:nvCxnSpPr>
          <p:cNvPr id="34" name="直線接點 33"/>
          <p:cNvCxnSpPr/>
          <p:nvPr/>
        </p:nvCxnSpPr>
        <p:spPr>
          <a:xfrm>
            <a:off x="4118613" y="4001294"/>
            <a:ext cx="0" cy="19483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4611835" y="4001293"/>
            <a:ext cx="0" cy="19483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5135902" y="4001293"/>
            <a:ext cx="0" cy="19483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3673029" y="4001293"/>
            <a:ext cx="445584" cy="48360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FF"/>
              </a:solidFill>
            </a:endParaRPr>
          </a:p>
        </p:txBody>
      </p:sp>
      <p:cxnSp>
        <p:nvCxnSpPr>
          <p:cNvPr id="38" name="直線單箭頭接點 37"/>
          <p:cNvCxnSpPr/>
          <p:nvPr/>
        </p:nvCxnSpPr>
        <p:spPr>
          <a:xfrm flipV="1">
            <a:off x="4007609" y="3286668"/>
            <a:ext cx="889799" cy="579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201995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yolov2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677950" y="2873951"/>
            <a:ext cx="1512915" cy="1948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Feature</a:t>
            </a:r>
          </a:p>
          <a:p>
            <a:pPr algn="ctr"/>
            <a:r>
              <a:rPr lang="en-US" altLang="zh-TW" dirty="0" smtClean="0"/>
              <a:t>extraction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950095" y="2873950"/>
            <a:ext cx="2067097" cy="19483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Predict</a:t>
            </a:r>
          </a:p>
          <a:p>
            <a:pPr algn="ctr"/>
            <a:r>
              <a:rPr lang="en-US" altLang="zh-TW" dirty="0" smtClean="0"/>
              <a:t>layer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590771" y="2873950"/>
            <a:ext cx="2067097" cy="19483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Forward</a:t>
            </a:r>
          </a:p>
          <a:p>
            <a:pPr algn="ctr"/>
            <a:r>
              <a:rPr lang="en-US" altLang="zh-TW" dirty="0" smtClean="0"/>
              <a:t>layer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56227" y="2370051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Input = (4,3,448,448)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15163" y="4956872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output = (4,176,13,13)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930016" y="1470888"/>
            <a:ext cx="2067097" cy="19483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Target</a:t>
            </a:r>
          </a:p>
          <a:p>
            <a:pPr algn="ctr"/>
            <a:r>
              <a:rPr lang="en-US" altLang="zh-TW" dirty="0" smtClean="0"/>
              <a:t>layer</a:t>
            </a:r>
            <a:endParaRPr lang="zh-TW" altLang="en-US" dirty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8598511" y="4196080"/>
            <a:ext cx="1275400" cy="32549"/>
          </a:xfrm>
          <a:prstGeom prst="straightConnector1">
            <a:avLst/>
          </a:prstGeom>
          <a:ln w="76200"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8876039" y="366346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loss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930015" y="940262"/>
            <a:ext cx="2067097" cy="355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label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9930014" y="3594212"/>
            <a:ext cx="2067097" cy="14567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 Class</a:t>
            </a:r>
          </a:p>
          <a:p>
            <a:pPr algn="ctr"/>
            <a:r>
              <a:rPr lang="en-US" altLang="zh-TW" dirty="0" smtClean="0"/>
              <a:t>Score</a:t>
            </a:r>
          </a:p>
          <a:p>
            <a:pPr algn="ctr"/>
            <a:r>
              <a:rPr lang="en-US" altLang="zh-TW" dirty="0" err="1" smtClean="0"/>
              <a:t>xywh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743767" y="2873950"/>
            <a:ext cx="548640" cy="545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cls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745152" y="3575480"/>
            <a:ext cx="548640" cy="545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sc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747914" y="4270998"/>
            <a:ext cx="548640" cy="545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xywh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409358" y="2300110"/>
            <a:ext cx="3007740" cy="3115170"/>
          </a:xfrm>
          <a:prstGeom prst="rect">
            <a:avLst/>
          </a:prstGeom>
          <a:noFill/>
          <a:ln w="57150" cap="rnd">
            <a:solidFill>
              <a:schemeClr val="accent5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210729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90360" y="392707"/>
            <a:ext cx="10572000" cy="970450"/>
          </a:xfrm>
        </p:spPr>
        <p:txBody>
          <a:bodyPr/>
          <a:lstStyle/>
          <a:p>
            <a:r>
              <a:rPr lang="en-US" altLang="zh-TW" dirty="0" smtClean="0"/>
              <a:t>Yolov2 – forward layer</a:t>
            </a:r>
            <a:endParaRPr lang="zh-TW" altLang="en-US" dirty="0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hangingPunct="1"/>
            <a:endParaRPr lang="zh-TW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487101" y="214785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78668" marR="0" indent="-321468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8314" marR="0" indent="-293914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3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143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3143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7143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hangingPunct="1"/>
            <a:r>
              <a:rPr lang="en-US" altLang="zh-TW" dirty="0" smtClean="0"/>
              <a:t>Input = (4,14,13,13)</a:t>
            </a:r>
          </a:p>
          <a:p>
            <a:pPr hangingPunct="1"/>
            <a:r>
              <a:rPr lang="en-US" altLang="zh-TW" dirty="0" smtClean="0"/>
              <a:t>Reshape =&gt; (4,13,13,14)</a:t>
            </a:r>
            <a:r>
              <a:rPr lang="zh-TW" altLang="en-US" dirty="0" smtClean="0"/>
              <a:t> </a:t>
            </a:r>
            <a:r>
              <a:rPr lang="en-US" altLang="zh-TW" dirty="0" smtClean="0"/>
              <a:t>=&gt; (4,13,13,</a:t>
            </a:r>
            <a:r>
              <a:rPr lang="en-US" altLang="zh-TW" dirty="0" smtClean="0">
                <a:solidFill>
                  <a:srgbClr val="FF0000"/>
                </a:solidFill>
              </a:rPr>
              <a:t>2</a:t>
            </a:r>
            <a:r>
              <a:rPr lang="en-US" altLang="zh-TW" dirty="0" smtClean="0"/>
              <a:t>,7)</a:t>
            </a:r>
          </a:p>
          <a:p>
            <a:pPr hangingPunct="1"/>
            <a:endParaRPr lang="en-US" altLang="zh-TW" dirty="0" smtClean="0"/>
          </a:p>
          <a:p>
            <a:pPr marL="0" indent="0" hangingPunct="1">
              <a:buFont typeface="Wingdings 2"/>
              <a:buNone/>
            </a:pPr>
            <a:r>
              <a:rPr lang="en-US" altLang="zh-TW" dirty="0" smtClean="0"/>
              <a:t> </a:t>
            </a:r>
          </a:p>
          <a:p>
            <a:pPr hangingPunct="1"/>
            <a:r>
              <a:rPr lang="en-US" altLang="zh-TW" dirty="0" err="1" smtClean="0"/>
              <a:t>Class_id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argmax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class_pred</a:t>
            </a:r>
            <a:r>
              <a:rPr lang="en-US" altLang="zh-TW" dirty="0" smtClean="0"/>
              <a:t>)</a:t>
            </a:r>
          </a:p>
          <a:p>
            <a:pPr hangingPunct="1"/>
            <a:r>
              <a:rPr lang="en-US" altLang="zh-TW" dirty="0" err="1" smtClean="0"/>
              <a:t>Class_pred</a:t>
            </a:r>
            <a:r>
              <a:rPr lang="en-US" altLang="zh-TW" dirty="0" smtClean="0"/>
              <a:t>=[4,13,13,2,2]</a:t>
            </a:r>
          </a:p>
          <a:p>
            <a:pPr hangingPunct="1"/>
            <a:r>
              <a:rPr lang="en-US" altLang="zh-TW" dirty="0" smtClean="0">
                <a:solidFill>
                  <a:srgbClr val="FF0000"/>
                </a:solidFill>
              </a:rPr>
              <a:t>Score=[4,13,13,2,1]</a:t>
            </a:r>
          </a:p>
          <a:p>
            <a:pPr hangingPunct="1"/>
            <a:r>
              <a:rPr lang="en-US" altLang="zh-TW" dirty="0" err="1" smtClean="0"/>
              <a:t>Xywh</a:t>
            </a:r>
            <a:r>
              <a:rPr lang="en-US" altLang="zh-TW" dirty="0" smtClean="0"/>
              <a:t>=[4,13,13,2,4]</a:t>
            </a:r>
          </a:p>
          <a:p>
            <a:pPr hangingPunct="1"/>
            <a:r>
              <a:rPr lang="en-US" altLang="zh-TW" dirty="0" smtClean="0"/>
              <a:t>Output=(4,13,13,2,6)</a:t>
            </a:r>
          </a:p>
          <a:p>
            <a:pPr lvl="1" hangingPunct="1"/>
            <a:r>
              <a:rPr lang="en-US" altLang="zh-TW" dirty="0" smtClean="0"/>
              <a:t>[</a:t>
            </a:r>
            <a:r>
              <a:rPr lang="en-US" altLang="zh-TW" dirty="0" err="1" smtClean="0"/>
              <a:t>cid,score,x,y,w,h</a:t>
            </a:r>
            <a:r>
              <a:rPr lang="en-US" altLang="zh-TW" dirty="0" smtClean="0"/>
              <a:t>]</a:t>
            </a:r>
          </a:p>
          <a:p>
            <a:pPr marL="457200" lvl="1" indent="0" hangingPunct="1">
              <a:buFont typeface="Wingdings 2"/>
              <a:buNone/>
            </a:pPr>
            <a:endParaRPr lang="en-US" altLang="zh-TW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4326549" y="2131630"/>
            <a:ext cx="1649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Anchor scale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33357" y="2762355"/>
            <a:ext cx="1472305" cy="73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Class_pred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7448665" y="2785996"/>
            <a:ext cx="905933" cy="7366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score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8354598" y="2785996"/>
            <a:ext cx="1600200" cy="736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xy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9954798" y="2785996"/>
            <a:ext cx="1600200" cy="736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wh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603555" y="34546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2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7750788" y="345462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1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044850" y="347286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2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10606500" y="347179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2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4" name="向下箭號 13"/>
          <p:cNvSpPr/>
          <p:nvPr/>
        </p:nvSpPr>
        <p:spPr>
          <a:xfrm>
            <a:off x="7750788" y="3744351"/>
            <a:ext cx="338666" cy="5791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下箭號 14"/>
          <p:cNvSpPr/>
          <p:nvPr/>
        </p:nvSpPr>
        <p:spPr>
          <a:xfrm>
            <a:off x="9019380" y="3773092"/>
            <a:ext cx="338666" cy="5791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448664" y="4355519"/>
            <a:ext cx="2506134" cy="503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sigmoid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448664" y="4993536"/>
            <a:ext cx="1005379" cy="7366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score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8454043" y="4993536"/>
            <a:ext cx="1500755" cy="7366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xy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6630695" y="5223155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norm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20" name="向下箭號 19"/>
          <p:cNvSpPr/>
          <p:nvPr/>
        </p:nvSpPr>
        <p:spPr>
          <a:xfrm>
            <a:off x="10590096" y="3762648"/>
            <a:ext cx="338666" cy="5791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9954798" y="4355519"/>
            <a:ext cx="1600200" cy="503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exp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0312937" y="5098651"/>
            <a:ext cx="1040863" cy="592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Anchor</a:t>
            </a:r>
            <a:endParaRPr lang="zh-TW" altLang="en-US" dirty="0"/>
          </a:p>
        </p:txBody>
      </p:sp>
      <p:sp>
        <p:nvSpPr>
          <p:cNvPr id="23" name="向下箭號 22"/>
          <p:cNvSpPr/>
          <p:nvPr/>
        </p:nvSpPr>
        <p:spPr>
          <a:xfrm>
            <a:off x="10664035" y="5740312"/>
            <a:ext cx="338666" cy="5791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10639130" y="4830549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*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124902" y="6368275"/>
            <a:ext cx="1554237" cy="41970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wh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63920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1599" y="232094"/>
            <a:ext cx="10572000" cy="970450"/>
          </a:xfrm>
        </p:spPr>
        <p:txBody>
          <a:bodyPr/>
          <a:lstStyle/>
          <a:p>
            <a:r>
              <a:rPr lang="en-US" altLang="zh-TW" dirty="0" smtClean="0"/>
              <a:t>Forward layer _ </a:t>
            </a:r>
            <a:r>
              <a:rPr lang="en-US" altLang="zh-TW" dirty="0" err="1" smtClean="0"/>
              <a:t>class_pred</a:t>
            </a:r>
            <a:endParaRPr lang="zh-TW" altLang="en-US" dirty="0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hangingPunct="1"/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563880" y="2674698"/>
            <a:ext cx="10515600" cy="4351338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78668" marR="0" indent="-321468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8314" marR="0" indent="-293914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3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143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3143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7143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hangingPunct="1"/>
            <a:r>
              <a:rPr lang="en-US" altLang="zh-TW" dirty="0" err="1" smtClean="0"/>
              <a:t>Class_pred</a:t>
            </a:r>
            <a:r>
              <a:rPr lang="en-US" altLang="zh-TW" dirty="0" smtClean="0"/>
              <a:t>=[4,16,16,2,</a:t>
            </a:r>
            <a:r>
              <a:rPr lang="en-US" altLang="zh-TW" dirty="0" smtClean="0">
                <a:solidFill>
                  <a:srgbClr val="FFC000"/>
                </a:solidFill>
              </a:rPr>
              <a:t>2</a:t>
            </a:r>
            <a:r>
              <a:rPr lang="en-US" altLang="zh-TW" dirty="0" smtClean="0"/>
              <a:t>]</a:t>
            </a:r>
          </a:p>
          <a:p>
            <a:pPr hangingPunct="1"/>
            <a:r>
              <a:rPr lang="en-US" altLang="zh-TW" dirty="0" err="1" smtClean="0"/>
              <a:t>Class_id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argmax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class_pred</a:t>
            </a:r>
            <a:r>
              <a:rPr lang="en-US" altLang="zh-TW" dirty="0" smtClean="0"/>
              <a:t>)</a:t>
            </a:r>
          </a:p>
          <a:p>
            <a:pPr hangingPunct="1"/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813204" y="2711680"/>
            <a:ext cx="1320800" cy="73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Class_pred</a:t>
            </a:r>
            <a:endParaRPr lang="zh-TW" altLang="en-US" dirty="0"/>
          </a:p>
        </p:txBody>
      </p:sp>
      <p:sp>
        <p:nvSpPr>
          <p:cNvPr id="6" name="向下箭號 5"/>
          <p:cNvSpPr/>
          <p:nvPr/>
        </p:nvSpPr>
        <p:spPr>
          <a:xfrm>
            <a:off x="7327207" y="3633160"/>
            <a:ext cx="249382" cy="266007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6813204" y="4082399"/>
            <a:ext cx="1320800" cy="415285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argamx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6813204" y="4608901"/>
            <a:ext cx="1320800" cy="736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Class_id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6709890" y="218655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4,16,16,2,</a:t>
            </a:r>
            <a:r>
              <a:rPr lang="en-US" altLang="zh-TW" dirty="0">
                <a:solidFill>
                  <a:srgbClr val="FFC000"/>
                </a:solidFill>
              </a:rPr>
              <a:t>2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6813204" y="546662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4,16,16,2,</a:t>
            </a:r>
            <a:r>
              <a:rPr lang="en-US" altLang="zh-TW" dirty="0" smtClean="0">
                <a:solidFill>
                  <a:srgbClr val="FFC000"/>
                </a:solidFill>
              </a:rPr>
              <a:t>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555848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767080" y="-18531"/>
            <a:ext cx="10515600" cy="1325563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hangingPunct="1"/>
            <a:r>
              <a:rPr lang="en-US" altLang="zh-TW" dirty="0" smtClean="0">
                <a:solidFill>
                  <a:srgbClr val="FFFFFF"/>
                </a:solidFill>
              </a:rPr>
              <a:t>Transform</a:t>
            </a:r>
            <a:endParaRPr lang="zh-TW" altLang="en-US" dirty="0">
              <a:solidFill>
                <a:srgbClr val="FFFFFF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182" y="1307032"/>
            <a:ext cx="6780797" cy="499094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48341" y="3297348"/>
            <a:ext cx="2081463" cy="22499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755870" y="3571670"/>
            <a:ext cx="57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00B050"/>
                </a:solidFill>
              </a:rPr>
              <a:t>/w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755870" y="4392566"/>
            <a:ext cx="5757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00B050"/>
                </a:solidFill>
              </a:rPr>
              <a:t>/w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755870" y="3960635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00B050"/>
                </a:solidFill>
              </a:rPr>
              <a:t>/h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755870" y="4751797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solidFill>
                  <a:srgbClr val="00B050"/>
                </a:solidFill>
              </a:rPr>
              <a:t>/h</a:t>
            </a:r>
            <a:endParaRPr lang="zh-TW" altLang="en-US" sz="2400" dirty="0">
              <a:solidFill>
                <a:srgbClr val="00B05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796979" y="3465790"/>
            <a:ext cx="560756" cy="1913021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11" name="向下箭號 10"/>
          <p:cNvSpPr/>
          <p:nvPr/>
        </p:nvSpPr>
        <p:spPr>
          <a:xfrm>
            <a:off x="8000538" y="4527080"/>
            <a:ext cx="606829" cy="2040345"/>
          </a:xfrm>
          <a:prstGeom prst="downArrow">
            <a:avLst/>
          </a:prstGeom>
          <a:solidFill>
            <a:schemeClr val="accent1">
              <a:alpha val="58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7648341" y="6488668"/>
            <a:ext cx="1856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</a:rPr>
              <a:t>Anchor scaling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166793" y="3571670"/>
            <a:ext cx="922712" cy="913523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261856" y="2701501"/>
            <a:ext cx="580608" cy="36933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</a:rPr>
              <a:t>0~1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15" name="向上箭號 14"/>
          <p:cNvSpPr/>
          <p:nvPr/>
        </p:nvSpPr>
        <p:spPr>
          <a:xfrm>
            <a:off x="8322872" y="3126590"/>
            <a:ext cx="366200" cy="38932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488284" y="4490414"/>
            <a:ext cx="425592" cy="728269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00B05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9301467" y="5811445"/>
            <a:ext cx="1720343" cy="369332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B050"/>
                </a:solidFill>
              </a:rPr>
              <a:t>Non negative</a:t>
            </a:r>
            <a:endParaRPr lang="zh-TW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3937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838200" y="365126"/>
            <a:ext cx="10515600" cy="725988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hangingPunct="1"/>
            <a:r>
              <a:rPr lang="en-US" altLang="zh-TW" dirty="0" smtClean="0"/>
              <a:t>Transform center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980902" y="1341609"/>
            <a:ext cx="1163782" cy="117209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xy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980902" y="2596803"/>
            <a:ext cx="1163782" cy="54032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sigmod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980900" y="3194562"/>
            <a:ext cx="1163784" cy="1186245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/>
              <a:t>x</a:t>
            </a:r>
            <a:r>
              <a:rPr lang="en-US" altLang="zh-TW" dirty="0" err="1" smtClean="0"/>
              <a:t>y</a:t>
            </a:r>
            <a:r>
              <a:rPr lang="en-US" altLang="zh-TW" dirty="0" smtClean="0"/>
              <a:t>(0~1)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318465" y="3220229"/>
            <a:ext cx="1521229" cy="66729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Axis_x</a:t>
            </a:r>
            <a:r>
              <a:rPr lang="en-US" altLang="zh-TW" dirty="0" smtClean="0"/>
              <a:t> = 0~9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318464" y="4014341"/>
            <a:ext cx="1521229" cy="667299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Axis_y</a:t>
            </a:r>
            <a:r>
              <a:rPr lang="en-US" altLang="zh-TW" dirty="0" smtClean="0"/>
              <a:t> = 0~9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898670" y="4808453"/>
            <a:ext cx="681643" cy="64321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0,0</a:t>
            </a:r>
            <a:endParaRPr lang="zh-TW" altLang="en-US" sz="1400" dirty="0"/>
          </a:p>
        </p:txBody>
      </p:sp>
      <p:sp>
        <p:nvSpPr>
          <p:cNvPr id="10" name="矩形 9"/>
          <p:cNvSpPr/>
          <p:nvPr/>
        </p:nvSpPr>
        <p:spPr>
          <a:xfrm>
            <a:off x="3898669" y="5451664"/>
            <a:ext cx="681643" cy="64321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1</a:t>
            </a:r>
            <a:r>
              <a:rPr lang="en-US" altLang="zh-TW" sz="1400" dirty="0" smtClean="0"/>
              <a:t>,3</a:t>
            </a:r>
            <a:endParaRPr lang="zh-TW" altLang="en-US" sz="1400" dirty="0"/>
          </a:p>
        </p:txBody>
      </p:sp>
      <p:sp>
        <p:nvSpPr>
          <p:cNvPr id="11" name="矩形 10"/>
          <p:cNvSpPr/>
          <p:nvPr/>
        </p:nvSpPr>
        <p:spPr>
          <a:xfrm>
            <a:off x="3898668" y="6094875"/>
            <a:ext cx="681643" cy="64321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2</a:t>
            </a:r>
            <a:r>
              <a:rPr lang="en-US" altLang="zh-TW" sz="1400" dirty="0" smtClean="0"/>
              <a:t>,6</a:t>
            </a:r>
            <a:endParaRPr lang="zh-TW" altLang="en-US" sz="1400" dirty="0"/>
          </a:p>
        </p:txBody>
      </p:sp>
      <p:sp>
        <p:nvSpPr>
          <p:cNvPr id="12" name="矩形 11"/>
          <p:cNvSpPr/>
          <p:nvPr/>
        </p:nvSpPr>
        <p:spPr>
          <a:xfrm>
            <a:off x="4580311" y="4808453"/>
            <a:ext cx="681643" cy="64321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3</a:t>
            </a:r>
            <a:r>
              <a:rPr lang="en-US" altLang="zh-TW" sz="1400" dirty="0" smtClean="0"/>
              <a:t>,1</a:t>
            </a:r>
            <a:endParaRPr lang="zh-TW" altLang="en-US" sz="1400" dirty="0"/>
          </a:p>
        </p:txBody>
      </p:sp>
      <p:sp>
        <p:nvSpPr>
          <p:cNvPr id="13" name="矩形 12"/>
          <p:cNvSpPr/>
          <p:nvPr/>
        </p:nvSpPr>
        <p:spPr>
          <a:xfrm>
            <a:off x="4580310" y="5451664"/>
            <a:ext cx="681643" cy="64321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4</a:t>
            </a:r>
            <a:r>
              <a:rPr lang="en-US" altLang="zh-TW" sz="1400" dirty="0" smtClean="0"/>
              <a:t>,4</a:t>
            </a:r>
            <a:endParaRPr lang="zh-TW" altLang="en-US" sz="1400" dirty="0"/>
          </a:p>
        </p:txBody>
      </p:sp>
      <p:sp>
        <p:nvSpPr>
          <p:cNvPr id="14" name="矩形 13"/>
          <p:cNvSpPr/>
          <p:nvPr/>
        </p:nvSpPr>
        <p:spPr>
          <a:xfrm>
            <a:off x="4580310" y="6094874"/>
            <a:ext cx="681643" cy="64321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5</a:t>
            </a:r>
            <a:r>
              <a:rPr lang="en-US" altLang="zh-TW" sz="1400" dirty="0" smtClean="0"/>
              <a:t>,7</a:t>
            </a:r>
            <a:endParaRPr lang="zh-TW" altLang="en-US" sz="1400" dirty="0"/>
          </a:p>
        </p:txBody>
      </p:sp>
      <p:sp>
        <p:nvSpPr>
          <p:cNvPr id="15" name="矩形 14"/>
          <p:cNvSpPr/>
          <p:nvPr/>
        </p:nvSpPr>
        <p:spPr>
          <a:xfrm>
            <a:off x="5261952" y="4808452"/>
            <a:ext cx="681643" cy="64321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6</a:t>
            </a:r>
            <a:r>
              <a:rPr lang="en-US" altLang="zh-TW" sz="1400" dirty="0" smtClean="0"/>
              <a:t>,2</a:t>
            </a:r>
            <a:endParaRPr lang="zh-TW" altLang="en-US" sz="1400" dirty="0"/>
          </a:p>
        </p:txBody>
      </p:sp>
      <p:sp>
        <p:nvSpPr>
          <p:cNvPr id="16" name="矩形 15"/>
          <p:cNvSpPr/>
          <p:nvPr/>
        </p:nvSpPr>
        <p:spPr>
          <a:xfrm>
            <a:off x="5261949" y="5451663"/>
            <a:ext cx="681643" cy="64321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7</a:t>
            </a:r>
            <a:r>
              <a:rPr lang="en-US" altLang="zh-TW" sz="1400" dirty="0" smtClean="0"/>
              <a:t>,5</a:t>
            </a:r>
            <a:endParaRPr lang="zh-TW" altLang="en-US" sz="1400" dirty="0"/>
          </a:p>
        </p:txBody>
      </p:sp>
      <p:sp>
        <p:nvSpPr>
          <p:cNvPr id="17" name="矩形 16"/>
          <p:cNvSpPr/>
          <p:nvPr/>
        </p:nvSpPr>
        <p:spPr>
          <a:xfrm>
            <a:off x="5261949" y="6094874"/>
            <a:ext cx="681643" cy="64321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8</a:t>
            </a:r>
            <a:r>
              <a:rPr lang="en-US" altLang="zh-TW" sz="1400" dirty="0" smtClean="0"/>
              <a:t>,8</a:t>
            </a:r>
            <a:endParaRPr lang="zh-TW" altLang="en-US" sz="1400" dirty="0"/>
          </a:p>
        </p:txBody>
      </p:sp>
      <p:sp>
        <p:nvSpPr>
          <p:cNvPr id="18" name="矩形 17"/>
          <p:cNvSpPr/>
          <p:nvPr/>
        </p:nvSpPr>
        <p:spPr>
          <a:xfrm>
            <a:off x="980901" y="4808453"/>
            <a:ext cx="764771" cy="64321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0.2,0.3</a:t>
            </a:r>
            <a:endParaRPr lang="zh-TW" altLang="en-US" sz="1400" dirty="0"/>
          </a:p>
        </p:txBody>
      </p:sp>
      <p:sp>
        <p:nvSpPr>
          <p:cNvPr id="19" name="矩形 18"/>
          <p:cNvSpPr/>
          <p:nvPr/>
        </p:nvSpPr>
        <p:spPr>
          <a:xfrm>
            <a:off x="980901" y="5451664"/>
            <a:ext cx="764761" cy="64321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0.1,0.3</a:t>
            </a:r>
            <a:endParaRPr lang="zh-TW" altLang="en-US" sz="1400" dirty="0"/>
          </a:p>
        </p:txBody>
      </p:sp>
      <p:sp>
        <p:nvSpPr>
          <p:cNvPr id="20" name="矩形 19"/>
          <p:cNvSpPr/>
          <p:nvPr/>
        </p:nvSpPr>
        <p:spPr>
          <a:xfrm>
            <a:off x="980900" y="6094875"/>
            <a:ext cx="764755" cy="64321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0.2,0.6</a:t>
            </a:r>
            <a:endParaRPr lang="zh-TW" altLang="en-US" sz="1400" dirty="0"/>
          </a:p>
        </p:txBody>
      </p:sp>
      <p:sp>
        <p:nvSpPr>
          <p:cNvPr id="21" name="矩形 20"/>
          <p:cNvSpPr/>
          <p:nvPr/>
        </p:nvSpPr>
        <p:spPr>
          <a:xfrm>
            <a:off x="1662543" y="4808453"/>
            <a:ext cx="764762" cy="64321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0.3,0.1</a:t>
            </a:r>
            <a:endParaRPr lang="zh-TW" altLang="en-US" sz="1400" dirty="0"/>
          </a:p>
        </p:txBody>
      </p:sp>
      <p:sp>
        <p:nvSpPr>
          <p:cNvPr id="22" name="矩形 21"/>
          <p:cNvSpPr/>
          <p:nvPr/>
        </p:nvSpPr>
        <p:spPr>
          <a:xfrm>
            <a:off x="1662542" y="5451664"/>
            <a:ext cx="776605" cy="64321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0.4,0.4</a:t>
            </a:r>
            <a:endParaRPr lang="zh-TW" altLang="en-US" sz="1400" dirty="0"/>
          </a:p>
        </p:txBody>
      </p:sp>
      <p:sp>
        <p:nvSpPr>
          <p:cNvPr id="23" name="矩形 22"/>
          <p:cNvSpPr/>
          <p:nvPr/>
        </p:nvSpPr>
        <p:spPr>
          <a:xfrm>
            <a:off x="1662542" y="6094874"/>
            <a:ext cx="764749" cy="64321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0.5,0.7</a:t>
            </a:r>
            <a:endParaRPr lang="zh-TW" altLang="en-US" sz="1400" dirty="0"/>
          </a:p>
        </p:txBody>
      </p:sp>
      <p:sp>
        <p:nvSpPr>
          <p:cNvPr id="24" name="矩形 23"/>
          <p:cNvSpPr/>
          <p:nvPr/>
        </p:nvSpPr>
        <p:spPr>
          <a:xfrm>
            <a:off x="2427308" y="4808452"/>
            <a:ext cx="801588" cy="64321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0.6,0.2</a:t>
            </a:r>
            <a:endParaRPr lang="zh-TW" altLang="en-US" sz="1400" dirty="0"/>
          </a:p>
        </p:txBody>
      </p:sp>
      <p:sp>
        <p:nvSpPr>
          <p:cNvPr id="25" name="矩形 24"/>
          <p:cNvSpPr/>
          <p:nvPr/>
        </p:nvSpPr>
        <p:spPr>
          <a:xfrm>
            <a:off x="2439178" y="5451663"/>
            <a:ext cx="789718" cy="64321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0.7,0.5</a:t>
            </a:r>
            <a:endParaRPr lang="zh-TW" altLang="en-US" sz="1400" dirty="0"/>
          </a:p>
        </p:txBody>
      </p:sp>
      <p:sp>
        <p:nvSpPr>
          <p:cNvPr id="26" name="矩形 25"/>
          <p:cNvSpPr/>
          <p:nvPr/>
        </p:nvSpPr>
        <p:spPr>
          <a:xfrm>
            <a:off x="2439161" y="6094874"/>
            <a:ext cx="777865" cy="64321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smtClean="0"/>
              <a:t>0.8,0.8</a:t>
            </a:r>
            <a:endParaRPr lang="zh-TW" altLang="en-US" sz="1400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162378" y="5311603"/>
            <a:ext cx="490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5400" dirty="0" smtClean="0">
                <a:solidFill>
                  <a:srgbClr val="FFFFFF"/>
                </a:solidFill>
              </a:rPr>
              <a:t>+</a:t>
            </a:r>
            <a:endParaRPr lang="zh-TW" altLang="en-US" sz="5400" dirty="0">
              <a:solidFill>
                <a:srgbClr val="FFFFFF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6062733" y="5542435"/>
            <a:ext cx="165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FFFFFF"/>
                </a:solidFill>
              </a:rPr>
              <a:t>/(3,3)</a:t>
            </a:r>
            <a:endParaRPr lang="zh-TW" altLang="en-US" sz="2400" dirty="0">
              <a:solidFill>
                <a:srgbClr val="FFFFFF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8736983" y="671676"/>
            <a:ext cx="1600200" cy="736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xy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9427235" y="13585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31" name="向下箭號 30"/>
          <p:cNvSpPr/>
          <p:nvPr/>
        </p:nvSpPr>
        <p:spPr>
          <a:xfrm>
            <a:off x="9401765" y="1658772"/>
            <a:ext cx="338666" cy="5791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7596858" y="2241199"/>
            <a:ext cx="3253916" cy="503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sigmoid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9269885" y="2879216"/>
            <a:ext cx="1653716" cy="7366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xy</a:t>
            </a:r>
            <a:endParaRPr lang="zh-TW" alt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8390574" y="306490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norm</a:t>
            </a:r>
            <a:endParaRPr lang="zh-TW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75384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838200" y="365126"/>
            <a:ext cx="10515600" cy="736432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hangingPunct="1"/>
            <a:r>
              <a:rPr lang="en-US" altLang="zh-TW" dirty="0" smtClean="0"/>
              <a:t>Transform WH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12143" y="2131138"/>
            <a:ext cx="1600200" cy="736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wh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8763845" y="281693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2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6" name="向下箭號 5"/>
          <p:cNvSpPr/>
          <p:nvPr/>
        </p:nvSpPr>
        <p:spPr>
          <a:xfrm>
            <a:off x="8747441" y="3107790"/>
            <a:ext cx="338666" cy="5791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115993" y="3700661"/>
            <a:ext cx="1596350" cy="50308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exp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8112143" y="4443793"/>
            <a:ext cx="1600199" cy="592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Anchor</a:t>
            </a:r>
            <a:endParaRPr lang="zh-TW" altLang="en-US" dirty="0"/>
          </a:p>
        </p:txBody>
      </p:sp>
      <p:sp>
        <p:nvSpPr>
          <p:cNvPr id="9" name="向下箭號 8"/>
          <p:cNvSpPr/>
          <p:nvPr/>
        </p:nvSpPr>
        <p:spPr>
          <a:xfrm>
            <a:off x="8757891" y="5085454"/>
            <a:ext cx="338666" cy="5791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0747195" y="2702491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*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8112143" y="5713417"/>
            <a:ext cx="1600199" cy="41970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wh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572843" y="2213763"/>
            <a:ext cx="1163782" cy="11720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wh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72843" y="3468957"/>
            <a:ext cx="1163782" cy="54032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exp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572841" y="4066716"/>
            <a:ext cx="1163784" cy="11862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Wh</a:t>
            </a:r>
            <a:endParaRPr lang="en-US" altLang="zh-TW" dirty="0" smtClean="0"/>
          </a:p>
          <a:p>
            <a:pPr algn="ctr"/>
            <a:r>
              <a:rPr lang="en-US" altLang="zh-TW" dirty="0" smtClean="0"/>
              <a:t>(non-</a:t>
            </a:r>
            <a:r>
              <a:rPr lang="en-US" altLang="zh-TW" dirty="0" err="1" smtClean="0"/>
              <a:t>neg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2024762" y="4648574"/>
            <a:ext cx="26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*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464175" y="3877014"/>
            <a:ext cx="1600199" cy="20555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Anchor</a:t>
            </a:r>
          </a:p>
          <a:p>
            <a:pPr algn="ctr"/>
            <a:r>
              <a:rPr lang="en-US" altLang="zh-TW" dirty="0" smtClean="0"/>
              <a:t>(1,2)</a:t>
            </a:r>
          </a:p>
          <a:p>
            <a:pPr algn="ctr"/>
            <a:r>
              <a:rPr lang="en-US" altLang="zh-TW" dirty="0" smtClean="0"/>
              <a:t>(2,1)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8054623" y="519037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norm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4194384" y="4502727"/>
            <a:ext cx="853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/(</a:t>
            </a:r>
            <a:r>
              <a:rPr lang="en-US" altLang="zh-TW" dirty="0" err="1" smtClean="0">
                <a:solidFill>
                  <a:srgbClr val="FFFFFF"/>
                </a:solidFill>
              </a:rPr>
              <a:t>w,h</a:t>
            </a:r>
            <a:r>
              <a:rPr lang="en-US" altLang="zh-TW" dirty="0" smtClean="0">
                <a:solidFill>
                  <a:srgbClr val="FFFFFF"/>
                </a:solidFill>
              </a:rPr>
              <a:t>)</a:t>
            </a:r>
            <a:endParaRPr lang="zh-TW" alt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73759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yolov2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677950" y="2873951"/>
            <a:ext cx="1512915" cy="1948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Feature</a:t>
            </a:r>
          </a:p>
          <a:p>
            <a:pPr algn="ctr"/>
            <a:r>
              <a:rPr lang="en-US" altLang="zh-TW" dirty="0" smtClean="0"/>
              <a:t>extraction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950095" y="2873950"/>
            <a:ext cx="2067097" cy="19483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Predict</a:t>
            </a:r>
          </a:p>
          <a:p>
            <a:pPr algn="ctr"/>
            <a:r>
              <a:rPr lang="en-US" altLang="zh-TW" dirty="0" smtClean="0"/>
              <a:t>layer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590771" y="2873950"/>
            <a:ext cx="2067097" cy="19483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Forward</a:t>
            </a:r>
          </a:p>
          <a:p>
            <a:pPr algn="ctr"/>
            <a:r>
              <a:rPr lang="en-US" altLang="zh-TW" dirty="0" smtClean="0"/>
              <a:t>layer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56227" y="2370051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Input = (4,3,448,448)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15163" y="4956872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output = (4,176,13,13)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930016" y="1470888"/>
            <a:ext cx="2067097" cy="19483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Target</a:t>
            </a:r>
          </a:p>
          <a:p>
            <a:pPr algn="ctr"/>
            <a:r>
              <a:rPr lang="en-US" altLang="zh-TW" dirty="0" smtClean="0"/>
              <a:t>layer</a:t>
            </a:r>
            <a:endParaRPr lang="zh-TW" altLang="en-US" dirty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8598511" y="4196080"/>
            <a:ext cx="1275400" cy="32549"/>
          </a:xfrm>
          <a:prstGeom prst="straightConnector1">
            <a:avLst/>
          </a:prstGeom>
          <a:ln w="76200"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8876039" y="366346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loss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930015" y="940262"/>
            <a:ext cx="2067097" cy="355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label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9930014" y="3594212"/>
            <a:ext cx="2067097" cy="14567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 Class</a:t>
            </a:r>
          </a:p>
          <a:p>
            <a:pPr algn="ctr"/>
            <a:r>
              <a:rPr lang="en-US" altLang="zh-TW" dirty="0" smtClean="0"/>
              <a:t>Score</a:t>
            </a:r>
          </a:p>
          <a:p>
            <a:pPr algn="ctr"/>
            <a:r>
              <a:rPr lang="en-US" altLang="zh-TW" dirty="0" err="1" smtClean="0"/>
              <a:t>xywh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743767" y="2873950"/>
            <a:ext cx="548640" cy="545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cls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745152" y="3575480"/>
            <a:ext cx="548640" cy="545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sc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747914" y="4270998"/>
            <a:ext cx="548640" cy="545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xywh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9873911" y="701040"/>
            <a:ext cx="2226649" cy="4625164"/>
          </a:xfrm>
          <a:prstGeom prst="rect">
            <a:avLst/>
          </a:prstGeom>
          <a:noFill/>
          <a:ln w="76200" cap="rnd">
            <a:solidFill>
              <a:schemeClr val="accent5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1744104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</a:t>
            </a:r>
            <a:r>
              <a:rPr lang="en-US" altLang="zh-TW" dirty="0" smtClean="0"/>
              <a:t>bstract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18712" y="2222287"/>
            <a:ext cx="10702728" cy="3638764"/>
          </a:xfrm>
        </p:spPr>
        <p:txBody>
          <a:bodyPr>
            <a:normAutofit/>
          </a:bodyPr>
          <a:lstStyle/>
          <a:p>
            <a:r>
              <a:rPr lang="en-US" altLang="zh-TW" sz="2400" dirty="0" smtClean="0"/>
              <a:t>propose </a:t>
            </a:r>
            <a:r>
              <a:rPr lang="en-US" altLang="zh-TW" sz="2400" dirty="0"/>
              <a:t>various </a:t>
            </a:r>
            <a:r>
              <a:rPr lang="en-US" altLang="zh-TW" sz="2400" dirty="0">
                <a:solidFill>
                  <a:srgbClr val="FFC000"/>
                </a:solidFill>
              </a:rPr>
              <a:t>improvements to the YOLO </a:t>
            </a:r>
            <a:r>
              <a:rPr lang="en-US" altLang="zh-TW" sz="2400" dirty="0"/>
              <a:t>detection method, both novel and drawn </a:t>
            </a:r>
            <a:r>
              <a:rPr lang="en-US" altLang="zh-TW" sz="2400" dirty="0" smtClean="0"/>
              <a:t>from </a:t>
            </a:r>
            <a:r>
              <a:rPr lang="en-US" altLang="zh-TW" sz="2400" dirty="0"/>
              <a:t>prior </a:t>
            </a:r>
            <a:r>
              <a:rPr lang="en-US" altLang="zh-TW" sz="2400" dirty="0" smtClean="0"/>
              <a:t>work</a:t>
            </a:r>
          </a:p>
          <a:p>
            <a:r>
              <a:rPr lang="en-US" altLang="zh-TW" sz="2400" dirty="0"/>
              <a:t>multi-scale training method the same YOLOv2 model can run at </a:t>
            </a:r>
            <a:r>
              <a:rPr lang="en-US" altLang="zh-TW" sz="2400" dirty="0">
                <a:solidFill>
                  <a:srgbClr val="FFC000"/>
                </a:solidFill>
              </a:rPr>
              <a:t>varying sizes</a:t>
            </a:r>
            <a:r>
              <a:rPr lang="en-US" altLang="zh-TW" sz="2400" dirty="0"/>
              <a:t>, offering an easy tradeoff between speed and </a:t>
            </a:r>
            <a:r>
              <a:rPr lang="en-US" altLang="zh-TW" sz="2400" dirty="0" smtClean="0"/>
              <a:t>accuracy</a:t>
            </a:r>
          </a:p>
          <a:p>
            <a:r>
              <a:rPr lang="en-US" altLang="zh-TW" sz="2400" dirty="0">
                <a:solidFill>
                  <a:srgbClr val="FFC000"/>
                </a:solidFill>
              </a:rPr>
              <a:t>outperforming</a:t>
            </a:r>
            <a:r>
              <a:rPr lang="en-US" altLang="zh-TW" sz="2400" dirty="0"/>
              <a:t> state-of-the-art methods like </a:t>
            </a:r>
            <a:r>
              <a:rPr lang="en-US" altLang="zh-TW" sz="2400" dirty="0">
                <a:solidFill>
                  <a:srgbClr val="FFC000"/>
                </a:solidFill>
              </a:rPr>
              <a:t>Faster RCNN with </a:t>
            </a:r>
            <a:r>
              <a:rPr lang="en-US" altLang="zh-TW" sz="2400" dirty="0" err="1">
                <a:solidFill>
                  <a:srgbClr val="FFC000"/>
                </a:solidFill>
              </a:rPr>
              <a:t>ResNet</a:t>
            </a:r>
            <a:r>
              <a:rPr lang="en-US" altLang="zh-TW" sz="2400" dirty="0">
                <a:solidFill>
                  <a:srgbClr val="FFC000"/>
                </a:solidFill>
              </a:rPr>
              <a:t> </a:t>
            </a:r>
            <a:r>
              <a:rPr lang="en-US" altLang="zh-TW" sz="2400" dirty="0"/>
              <a:t>and </a:t>
            </a:r>
            <a:r>
              <a:rPr lang="en-US" altLang="zh-TW" sz="2400" dirty="0">
                <a:solidFill>
                  <a:srgbClr val="FFC000"/>
                </a:solidFill>
              </a:rPr>
              <a:t>SSD</a:t>
            </a:r>
            <a:r>
              <a:rPr lang="en-US" altLang="zh-TW" sz="2400" dirty="0"/>
              <a:t> while still running significantly faster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959573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838200" y="365125"/>
            <a:ext cx="10515600" cy="777793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hangingPunct="1"/>
            <a:r>
              <a:rPr lang="en-US" altLang="zh-TW" dirty="0" smtClean="0"/>
              <a:t>How to labeling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55448"/>
            <a:ext cx="9677400" cy="14668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2938149"/>
            <a:ext cx="2736272" cy="376157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306" y="3418760"/>
            <a:ext cx="3143250" cy="1400175"/>
          </a:xfrm>
          <a:prstGeom prst="rect">
            <a:avLst/>
          </a:prstGeom>
        </p:spPr>
      </p:pic>
      <p:sp>
        <p:nvSpPr>
          <p:cNvPr id="7" name="橢圓 6"/>
          <p:cNvSpPr/>
          <p:nvPr/>
        </p:nvSpPr>
        <p:spPr>
          <a:xfrm>
            <a:off x="1487978" y="5170516"/>
            <a:ext cx="124691" cy="157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997825" y="6129250"/>
            <a:ext cx="124691" cy="157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36360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Compute </a:t>
            </a:r>
            <a:r>
              <a:rPr lang="en-US" altLang="zh-TW" dirty="0" err="1" smtClean="0"/>
              <a:t>gx,gy,gw,gh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5787" y="1825625"/>
            <a:ext cx="2736272" cy="3761573"/>
          </a:xfrm>
          <a:prstGeom prst="rect">
            <a:avLst/>
          </a:prstGeom>
        </p:spPr>
      </p:pic>
      <p:sp>
        <p:nvSpPr>
          <p:cNvPr id="10" name="橢圓 9"/>
          <p:cNvSpPr/>
          <p:nvPr/>
        </p:nvSpPr>
        <p:spPr>
          <a:xfrm>
            <a:off x="9185564" y="4057992"/>
            <a:ext cx="124691" cy="157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9695411" y="5016726"/>
            <a:ext cx="124691" cy="15794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7722157" cy="350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7960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801287" y="485521"/>
            <a:ext cx="10572000" cy="970450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hangingPunct="1"/>
            <a:r>
              <a:rPr lang="en-US" altLang="zh-TW" dirty="0" smtClean="0"/>
              <a:t>Matching strategy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818712" y="2222287"/>
            <a:ext cx="10554575" cy="3636512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78668" marR="0" indent="-321468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8314" marR="0" indent="-293914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3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143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3143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7143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hangingPunct="1"/>
            <a:r>
              <a:rPr lang="en-US" altLang="zh-TW" dirty="0" smtClean="0"/>
              <a:t>For each ground truth box we are selecting from default boxes that vary over location, aspect ratio, and scale. </a:t>
            </a:r>
          </a:p>
          <a:p>
            <a:pPr hangingPunct="1"/>
            <a:r>
              <a:rPr lang="en-US" altLang="zh-TW" dirty="0" smtClean="0"/>
              <a:t>We begin by matching each ground truth box to the default box with the best </a:t>
            </a:r>
            <a:r>
              <a:rPr lang="en-US" altLang="zh-TW" dirty="0" err="1" smtClean="0"/>
              <a:t>jaccard</a:t>
            </a:r>
            <a:r>
              <a:rPr lang="en-US" altLang="zh-TW" dirty="0" smtClean="0"/>
              <a:t> overlap </a:t>
            </a:r>
          </a:p>
          <a:p>
            <a:pPr hangingPunct="1"/>
            <a:endParaRPr lang="en-US" altLang="zh-TW" dirty="0" smtClean="0"/>
          </a:p>
          <a:p>
            <a:pPr hangingPunct="1"/>
            <a:r>
              <a:rPr lang="en-US" altLang="zh-TW" dirty="0" smtClean="0"/>
              <a:t>we then match default boxes to any ground truth with </a:t>
            </a:r>
            <a:r>
              <a:rPr lang="en-US" altLang="zh-TW" dirty="0" err="1" smtClean="0"/>
              <a:t>jaccard</a:t>
            </a:r>
            <a:r>
              <a:rPr lang="en-US" altLang="zh-TW" dirty="0" smtClean="0"/>
              <a:t> overlap </a:t>
            </a:r>
            <a:r>
              <a:rPr lang="en-US" altLang="zh-TW" dirty="0" smtClean="0">
                <a:solidFill>
                  <a:srgbClr val="FFFF00"/>
                </a:solidFill>
              </a:rPr>
              <a:t>higher than a threshold (0.5). </a:t>
            </a:r>
            <a:r>
              <a:rPr lang="en-US" altLang="zh-TW" dirty="0" smtClean="0"/>
              <a:t>allowing the network to predict high scores for multiple overlapping default boxes </a:t>
            </a:r>
            <a:r>
              <a:rPr lang="en-US" altLang="zh-TW" dirty="0" smtClean="0">
                <a:solidFill>
                  <a:srgbClr val="FFFF00"/>
                </a:solidFill>
              </a:rPr>
              <a:t>rather than requiring it to pick only the one with maximum overlap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5" name="Picture 2" descr="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310" y="4857493"/>
            <a:ext cx="2150629" cy="167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818712" y="3718560"/>
            <a:ext cx="10554575" cy="1005840"/>
          </a:xfrm>
          <a:prstGeom prst="rect">
            <a:avLst/>
          </a:prstGeom>
          <a:noFill/>
          <a:ln w="76200" cap="rnd">
            <a:solidFill>
              <a:schemeClr val="accent6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8260080" y="3349230"/>
            <a:ext cx="43056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ssd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343527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809999" y="607293"/>
            <a:ext cx="10572000" cy="970450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hangingPunct="1"/>
            <a:r>
              <a:rPr lang="en-US" altLang="zh-TW" dirty="0" smtClean="0"/>
              <a:t>Hard negative mining -</a:t>
            </a:r>
            <a:r>
              <a:rPr lang="en-US" altLang="zh-TW" dirty="0" err="1" smtClean="0"/>
              <a:t>ssd</a:t>
            </a:r>
            <a:endParaRPr lang="zh-TW" altLang="en-US" dirty="0"/>
          </a:p>
        </p:txBody>
      </p:sp>
      <p:sp>
        <p:nvSpPr>
          <p:cNvPr id="4" name="文字版面配置區 2"/>
          <p:cNvSpPr txBox="1">
            <a:spLocks/>
          </p:cNvSpPr>
          <p:nvPr/>
        </p:nvSpPr>
        <p:spPr>
          <a:xfrm>
            <a:off x="818712" y="2707512"/>
            <a:ext cx="10554575" cy="3636512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78668" marR="0" indent="-321468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8314" marR="0" indent="-293914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3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143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3143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7143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hangingPunct="1"/>
            <a:r>
              <a:rPr lang="en-US" altLang="zh-TW" smtClean="0"/>
              <a:t>most of the </a:t>
            </a:r>
            <a:r>
              <a:rPr lang="en-US" altLang="zh-TW" smtClean="0">
                <a:solidFill>
                  <a:srgbClr val="FFFF00"/>
                </a:solidFill>
              </a:rPr>
              <a:t>default boxes are negatives</a:t>
            </a:r>
            <a:r>
              <a:rPr lang="en-US" altLang="zh-TW" smtClean="0"/>
              <a:t>, especially when the number of possible default boxes is large</a:t>
            </a:r>
          </a:p>
          <a:p>
            <a:pPr hangingPunct="1"/>
            <a:r>
              <a:rPr lang="en-US" altLang="zh-TW" smtClean="0"/>
              <a:t>we sort them using the highest confidence loss for each default box and pick the top ones so that the ratio between the negatives and positives is at most 3:1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650529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9999" y="528320"/>
            <a:ext cx="10572000" cy="889318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Hard negative mining -</a:t>
            </a:r>
            <a:r>
              <a:rPr lang="en-US" altLang="zh-TW" dirty="0" err="1"/>
              <a:t>ssd</a:t>
            </a:r>
            <a:r>
              <a:rPr lang="zh-TW" altLang="en-US" dirty="0"/>
              <a:t/>
            </a:r>
            <a:br>
              <a:rPr lang="zh-TW" altLang="en-US" dirty="0"/>
            </a:br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4" y="1464030"/>
            <a:ext cx="9894771" cy="53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2225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標題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50073"/>
          </a:xfrm>
        </p:spPr>
        <p:txBody>
          <a:bodyPr/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Intersect 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4" name="內容版面配置區 2"/>
          <p:cNvSpPr txBox="1">
            <a:spLocks/>
          </p:cNvSpPr>
          <p:nvPr/>
        </p:nvSpPr>
        <p:spPr>
          <a:xfrm>
            <a:off x="447823" y="1329916"/>
            <a:ext cx="10515600" cy="4797050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78668" marR="0" indent="-321468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8314" marR="0" indent="-293914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3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143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3143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7143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hangingPunct="1"/>
            <a:r>
              <a:rPr lang="en-US" altLang="zh-TW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Find the best match use </a:t>
            </a:r>
            <a:r>
              <a:rPr lang="en-US" altLang="zh-TW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width,height</a:t>
            </a:r>
            <a:r>
              <a:rPr lang="en-US" altLang="zh-TW" sz="20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only assuming centers are identical</a:t>
            </a:r>
            <a:endParaRPr lang="zh-TW" altLang="en-US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024346" y="2618508"/>
            <a:ext cx="1895302" cy="3358342"/>
          </a:xfrm>
          <a:prstGeom prst="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FF"/>
              </a:solidFill>
            </a:endParaRPr>
          </a:p>
        </p:txBody>
      </p:sp>
      <p:cxnSp>
        <p:nvCxnSpPr>
          <p:cNvPr id="16" name="直線接點 15"/>
          <p:cNvCxnSpPr/>
          <p:nvPr/>
        </p:nvCxnSpPr>
        <p:spPr>
          <a:xfrm flipV="1">
            <a:off x="435033" y="3000895"/>
            <a:ext cx="620683" cy="8313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1084565" y="2816229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anchor</a:t>
            </a:r>
            <a:endParaRPr lang="zh-TW" altLang="en-US" dirty="0">
              <a:solidFill>
                <a:srgbClr val="FFFFFF"/>
              </a:solidFill>
            </a:endParaRPr>
          </a:p>
        </p:txBody>
      </p:sp>
      <p:cxnSp>
        <p:nvCxnSpPr>
          <p:cNvPr id="18" name="直線接點 17"/>
          <p:cNvCxnSpPr/>
          <p:nvPr/>
        </p:nvCxnSpPr>
        <p:spPr>
          <a:xfrm flipV="1">
            <a:off x="438374" y="3351691"/>
            <a:ext cx="620683" cy="8313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1084565" y="3167025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rgbClr val="FFFFFF"/>
                </a:solidFill>
              </a:rPr>
              <a:t>bbox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209698" y="3185560"/>
            <a:ext cx="3606738" cy="215952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FF"/>
              </a:solidFill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3720170" y="1816515"/>
            <a:ext cx="6809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Intersect = min(</a:t>
            </a:r>
            <a:r>
              <a:rPr lang="en-US" altLang="zh-TW" dirty="0" err="1" smtClean="0">
                <a:solidFill>
                  <a:srgbClr val="FFFFFF"/>
                </a:solidFill>
              </a:rPr>
              <a:t>bbox_w</a:t>
            </a:r>
            <a:r>
              <a:rPr lang="en-US" altLang="zh-TW" dirty="0" smtClean="0">
                <a:solidFill>
                  <a:srgbClr val="FFFFFF"/>
                </a:solidFill>
              </a:rPr>
              <a:t>, </a:t>
            </a:r>
            <a:r>
              <a:rPr lang="en-US" altLang="zh-TW" dirty="0" err="1" smtClean="0">
                <a:solidFill>
                  <a:srgbClr val="FFFFFF"/>
                </a:solidFill>
              </a:rPr>
              <a:t>anchor_w</a:t>
            </a:r>
            <a:r>
              <a:rPr lang="en-US" altLang="zh-TW" dirty="0" smtClean="0">
                <a:solidFill>
                  <a:srgbClr val="FFFFFF"/>
                </a:solidFill>
              </a:rPr>
              <a:t>) *min(</a:t>
            </a:r>
            <a:r>
              <a:rPr lang="en-US" altLang="zh-TW" dirty="0" err="1" smtClean="0">
                <a:solidFill>
                  <a:srgbClr val="FFFFFF"/>
                </a:solidFill>
              </a:rPr>
              <a:t>bbox_h,anchor_h</a:t>
            </a:r>
            <a:r>
              <a:rPr lang="en-US" altLang="zh-TW" dirty="0" smtClean="0">
                <a:solidFill>
                  <a:srgbClr val="FFFFFF"/>
                </a:solidFill>
              </a:rPr>
              <a:t>)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3750650" y="2156321"/>
            <a:ext cx="811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rgbClr val="FFFFFF"/>
                </a:solidFill>
              </a:rPr>
              <a:t>Ovlps</a:t>
            </a:r>
            <a:r>
              <a:rPr lang="en-US" altLang="zh-TW" dirty="0" smtClean="0">
                <a:solidFill>
                  <a:srgbClr val="FFFFFF"/>
                </a:solidFill>
              </a:rPr>
              <a:t> = intersect / (</a:t>
            </a:r>
            <a:r>
              <a:rPr lang="en-US" altLang="zh-TW" dirty="0" err="1" smtClean="0">
                <a:solidFill>
                  <a:srgbClr val="FFFFFF"/>
                </a:solidFill>
              </a:rPr>
              <a:t>bbox_w</a:t>
            </a:r>
            <a:r>
              <a:rPr lang="en-US" altLang="zh-TW" dirty="0" smtClean="0">
                <a:solidFill>
                  <a:srgbClr val="FFFFFF"/>
                </a:solidFill>
              </a:rPr>
              <a:t> * </a:t>
            </a:r>
            <a:r>
              <a:rPr lang="en-US" altLang="zh-TW" dirty="0" err="1" smtClean="0">
                <a:solidFill>
                  <a:srgbClr val="FFFFFF"/>
                </a:solidFill>
              </a:rPr>
              <a:t>bbox_h</a:t>
            </a:r>
            <a:r>
              <a:rPr lang="en-US" altLang="zh-TW" dirty="0" smtClean="0">
                <a:solidFill>
                  <a:srgbClr val="FFFFFF"/>
                </a:solidFill>
              </a:rPr>
              <a:t> + </a:t>
            </a:r>
            <a:r>
              <a:rPr lang="en-US" altLang="zh-TW" dirty="0" err="1" smtClean="0">
                <a:solidFill>
                  <a:srgbClr val="FFFFFF"/>
                </a:solidFill>
              </a:rPr>
              <a:t>anchor_w</a:t>
            </a:r>
            <a:r>
              <a:rPr lang="en-US" altLang="zh-TW" dirty="0" smtClean="0">
                <a:solidFill>
                  <a:srgbClr val="FFFFFF"/>
                </a:solidFill>
              </a:rPr>
              <a:t>*</a:t>
            </a:r>
            <a:r>
              <a:rPr lang="en-US" altLang="zh-TW" dirty="0" err="1" smtClean="0">
                <a:solidFill>
                  <a:srgbClr val="FFFFFF"/>
                </a:solidFill>
              </a:rPr>
              <a:t>anchor_h</a:t>
            </a:r>
            <a:r>
              <a:rPr lang="en-US" altLang="zh-TW" dirty="0" smtClean="0">
                <a:solidFill>
                  <a:srgbClr val="FFFFFF"/>
                </a:solidFill>
              </a:rPr>
              <a:t> – intersect)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650480" y="3009208"/>
            <a:ext cx="327749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Best_match</a:t>
            </a: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 = </a:t>
            </a:r>
            <a:r>
              <a:rPr kumimoji="0" lang="en-US" altLang="zh-TW" sz="18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argmax</a:t>
            </a: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kumimoji="0" lang="en-US" altLang="zh-TW" sz="18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ovlps</a:t>
            </a: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799969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Target layer output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9280" y="1928986"/>
            <a:ext cx="4933237" cy="460993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2292172"/>
            <a:ext cx="42001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FFFFFF"/>
                </a:solidFill>
              </a:rPr>
              <a:t>Twh</a:t>
            </a:r>
            <a:r>
              <a:rPr lang="en-US" altLang="zh-TW" dirty="0">
                <a:solidFill>
                  <a:srgbClr val="FFFFFF"/>
                </a:solidFill>
              </a:rPr>
              <a:t> = Log ( g / anchor[</a:t>
            </a:r>
            <a:r>
              <a:rPr lang="en-US" altLang="zh-TW" dirty="0" err="1">
                <a:solidFill>
                  <a:srgbClr val="FFFFFF"/>
                </a:solidFill>
              </a:rPr>
              <a:t>best_match</a:t>
            </a:r>
            <a:r>
              <a:rPr lang="en-US" altLang="zh-TW" dirty="0">
                <a:solidFill>
                  <a:srgbClr val="FFFFFF"/>
                </a:solidFill>
              </a:rPr>
              <a:t>]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3166640" y="4590574"/>
            <a:ext cx="2067097" cy="19483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FFFF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>
            <a:off x="3166637" y="5074174"/>
            <a:ext cx="206709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接點 9"/>
          <p:cNvCxnSpPr/>
          <p:nvPr/>
        </p:nvCxnSpPr>
        <p:spPr>
          <a:xfrm>
            <a:off x="3166638" y="6090420"/>
            <a:ext cx="206709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3612221" y="4590574"/>
            <a:ext cx="0" cy="19483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接點 11"/>
          <p:cNvCxnSpPr/>
          <p:nvPr/>
        </p:nvCxnSpPr>
        <p:spPr>
          <a:xfrm>
            <a:off x="4105443" y="4590573"/>
            <a:ext cx="0" cy="19483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4629510" y="4590573"/>
            <a:ext cx="0" cy="19483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166637" y="4590573"/>
            <a:ext cx="445584" cy="48360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FF"/>
              </a:solidFill>
            </a:endParaRPr>
          </a:p>
        </p:txBody>
      </p:sp>
      <p:cxnSp>
        <p:nvCxnSpPr>
          <p:cNvPr id="15" name="直線接點 14"/>
          <p:cNvCxnSpPr/>
          <p:nvPr/>
        </p:nvCxnSpPr>
        <p:spPr>
          <a:xfrm>
            <a:off x="3166637" y="5564750"/>
            <a:ext cx="206709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0" y="3063508"/>
            <a:ext cx="47692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hangingPunct="1"/>
            <a:r>
              <a:rPr lang="en-US" altLang="zh-TW" sz="2400" dirty="0" smtClean="0">
                <a:solidFill>
                  <a:srgbClr val="FFFFFF"/>
                </a:solidFill>
              </a:rPr>
              <a:t>Prediction = </a:t>
            </a:r>
            <a:r>
              <a:rPr lang="en-US" altLang="zh-TW" sz="2400" dirty="0" err="1" smtClean="0">
                <a:solidFill>
                  <a:srgbClr val="FFFFFF"/>
                </a:solidFill>
              </a:rPr>
              <a:t>Xywh</a:t>
            </a:r>
            <a:r>
              <a:rPr lang="en-US" altLang="zh-TW" sz="2400" dirty="0">
                <a:solidFill>
                  <a:srgbClr val="FFFFFF"/>
                </a:solidFill>
              </a:rPr>
              <a:t>=[4,13,13,2,4]</a:t>
            </a:r>
          </a:p>
        </p:txBody>
      </p:sp>
      <p:sp>
        <p:nvSpPr>
          <p:cNvPr id="17" name="文字方塊 16"/>
          <p:cNvSpPr txBox="1"/>
          <p:nvPr/>
        </p:nvSpPr>
        <p:spPr>
          <a:xfrm>
            <a:off x="0" y="3680404"/>
            <a:ext cx="7188825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2400" dirty="0" err="1">
                <a:solidFill>
                  <a:srgbClr val="FFC000"/>
                </a:solidFill>
              </a:rPr>
              <a:t>T</a:t>
            </a:r>
            <a:r>
              <a:rPr lang="en-US" altLang="zh-TW" sz="2400" dirty="0" err="1" smtClean="0">
                <a:solidFill>
                  <a:srgbClr val="FFC000"/>
                </a:solidFill>
              </a:rPr>
              <a:t>argetbox</a:t>
            </a:r>
            <a:r>
              <a:rPr kumimoji="0" lang="en-US" altLang="zh-TW" sz="2400" b="0" i="0" u="none" strike="noStrike" cap="none" spc="0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uFillTx/>
                <a:sym typeface="Century Gothic"/>
              </a:rPr>
              <a:t> </a:t>
            </a:r>
            <a:r>
              <a:rPr lang="en-US" altLang="zh-TW" sz="2400" dirty="0" smtClean="0">
                <a:solidFill>
                  <a:srgbClr val="FFC000"/>
                </a:solidFill>
              </a:rPr>
              <a:t>[batch, </a:t>
            </a:r>
            <a:r>
              <a:rPr lang="en-US" altLang="zh-TW" sz="2400" dirty="0" err="1" smtClean="0">
                <a:solidFill>
                  <a:srgbClr val="FFC000"/>
                </a:solidFill>
              </a:rPr>
              <a:t>ind_x</a:t>
            </a:r>
            <a:r>
              <a:rPr lang="en-US" altLang="zh-TW" sz="2400" dirty="0" smtClean="0">
                <a:solidFill>
                  <a:srgbClr val="FFC000"/>
                </a:solidFill>
              </a:rPr>
              <a:t>, </a:t>
            </a:r>
            <a:r>
              <a:rPr lang="en-US" altLang="zh-TW" sz="2400" dirty="0" err="1" smtClean="0">
                <a:solidFill>
                  <a:srgbClr val="FFC000"/>
                </a:solidFill>
              </a:rPr>
              <a:t>ind_y</a:t>
            </a:r>
            <a:r>
              <a:rPr lang="en-US" altLang="zh-TW" sz="2400" dirty="0" smtClean="0">
                <a:solidFill>
                  <a:srgbClr val="FFC000"/>
                </a:solidFill>
              </a:rPr>
              <a:t>, </a:t>
            </a:r>
            <a:r>
              <a:rPr lang="en-US" altLang="zh-TW" sz="2400" dirty="0" err="1" smtClean="0">
                <a:solidFill>
                  <a:srgbClr val="FFC000"/>
                </a:solidFill>
              </a:rPr>
              <a:t>bsm</a:t>
            </a:r>
            <a:r>
              <a:rPr lang="en-US" altLang="zh-TW" sz="2400" dirty="0" smtClean="0">
                <a:solidFill>
                  <a:srgbClr val="FFC000"/>
                </a:solidFill>
              </a:rPr>
              <a:t>] = </a:t>
            </a:r>
            <a:r>
              <a:rPr lang="en-US" altLang="zh-TW" sz="2400" dirty="0" err="1" smtClean="0">
                <a:solidFill>
                  <a:srgbClr val="FFC000"/>
                </a:solidFill>
              </a:rPr>
              <a:t>txywh</a:t>
            </a:r>
            <a:endParaRPr lang="en-US" altLang="zh-TW" sz="2400" dirty="0" smtClean="0">
              <a:solidFill>
                <a:srgbClr val="FFC000"/>
              </a:solidFill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2400" b="0" i="0" u="none" strike="noStrike" cap="none" spc="0" normalizeH="0" baseline="0" dirty="0" err="1" smtClean="0">
                <a:ln>
                  <a:noFill/>
                </a:ln>
                <a:solidFill>
                  <a:srgbClr val="FFC000"/>
                </a:solidFill>
                <a:effectLst/>
                <a:uFillTx/>
                <a:sym typeface="Century Gothic"/>
              </a:rPr>
              <a:t>Targetcls</a:t>
            </a:r>
            <a:r>
              <a:rPr kumimoji="0" lang="en-US" altLang="zh-TW" sz="2400" b="0" i="0" u="none" strike="noStrike" cap="none" spc="0" normalizeH="0" dirty="0" smtClean="0">
                <a:ln>
                  <a:noFill/>
                </a:ln>
                <a:solidFill>
                  <a:srgbClr val="FFC000"/>
                </a:solidFill>
                <a:effectLst/>
                <a:uFillTx/>
                <a:sym typeface="Century Gothic"/>
              </a:rPr>
              <a:t>   [batch, </a:t>
            </a:r>
            <a:r>
              <a:rPr kumimoji="0" lang="en-US" altLang="zh-TW" sz="2400" b="0" i="0" u="none" strike="noStrike" cap="none" spc="0" normalizeH="0" dirty="0" err="1" smtClean="0">
                <a:ln>
                  <a:noFill/>
                </a:ln>
                <a:solidFill>
                  <a:srgbClr val="FFC000"/>
                </a:solidFill>
                <a:effectLst/>
                <a:uFillTx/>
                <a:sym typeface="Century Gothic"/>
              </a:rPr>
              <a:t>ind_x</a:t>
            </a:r>
            <a:r>
              <a:rPr kumimoji="0" lang="en-US" altLang="zh-TW" sz="2400" b="0" i="0" u="none" strike="noStrike" cap="none" spc="0" normalizeH="0" dirty="0" smtClean="0">
                <a:ln>
                  <a:noFill/>
                </a:ln>
                <a:solidFill>
                  <a:srgbClr val="FFC000"/>
                </a:solidFill>
                <a:effectLst/>
                <a:uFillTx/>
                <a:sym typeface="Century Gothic"/>
              </a:rPr>
              <a:t>, </a:t>
            </a:r>
            <a:r>
              <a:rPr kumimoji="0" lang="en-US" altLang="zh-TW" sz="2400" b="0" i="0" u="none" strike="noStrike" cap="none" spc="0" normalizeH="0" dirty="0" err="1" smtClean="0">
                <a:ln>
                  <a:noFill/>
                </a:ln>
                <a:solidFill>
                  <a:srgbClr val="FFC000"/>
                </a:solidFill>
                <a:effectLst/>
                <a:uFillTx/>
                <a:sym typeface="Century Gothic"/>
              </a:rPr>
              <a:t>ind_y</a:t>
            </a:r>
            <a:r>
              <a:rPr kumimoji="0" lang="en-US" altLang="zh-TW" sz="2400" b="0" i="0" u="none" strike="noStrike" cap="none" spc="0" normalizeH="0" dirty="0" smtClean="0">
                <a:ln>
                  <a:noFill/>
                </a:ln>
                <a:solidFill>
                  <a:srgbClr val="FFC000"/>
                </a:solidFill>
                <a:effectLst/>
                <a:uFillTx/>
                <a:sym typeface="Century Gothic"/>
              </a:rPr>
              <a:t>, </a:t>
            </a:r>
            <a:r>
              <a:rPr kumimoji="0" lang="en-US" altLang="zh-TW" sz="2400" b="0" i="0" u="none" strike="noStrike" cap="none" spc="0" normalizeH="0" dirty="0" err="1" smtClean="0">
                <a:ln>
                  <a:noFill/>
                </a:ln>
                <a:solidFill>
                  <a:srgbClr val="FFC000"/>
                </a:solidFill>
                <a:effectLst/>
                <a:uFillTx/>
                <a:sym typeface="Century Gothic"/>
              </a:rPr>
              <a:t>bsm</a:t>
            </a:r>
            <a:r>
              <a:rPr kumimoji="0" lang="en-US" altLang="zh-TW" sz="2400" b="0" i="0" u="none" strike="noStrike" cap="none" spc="0" normalizeH="0" dirty="0" smtClean="0">
                <a:ln>
                  <a:noFill/>
                </a:ln>
                <a:solidFill>
                  <a:srgbClr val="FFC000"/>
                </a:solidFill>
                <a:effectLst/>
                <a:uFillTx/>
                <a:sym typeface="Century Gothic"/>
              </a:rPr>
              <a:t>] = </a:t>
            </a:r>
            <a:r>
              <a:rPr kumimoji="0" lang="en-US" altLang="zh-TW" sz="2400" b="0" i="0" u="none" strike="noStrike" cap="none" spc="0" normalizeH="0" dirty="0" err="1" smtClean="0">
                <a:ln>
                  <a:noFill/>
                </a:ln>
                <a:solidFill>
                  <a:srgbClr val="FFC000"/>
                </a:solidFill>
                <a:effectLst/>
                <a:uFillTx/>
                <a:sym typeface="Century Gothic"/>
              </a:rPr>
              <a:t>label_cls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889366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loss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809998" y="2468880"/>
            <a:ext cx="522504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Class loss = </a:t>
            </a:r>
            <a:r>
              <a:rPr kumimoji="0" lang="en-US" altLang="zh-TW" sz="18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softmaxCrossEntropy</a:t>
            </a: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  </a:t>
            </a: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*</a:t>
            </a:r>
            <a:r>
              <a:rPr kumimoji="0" lang="en-US" altLang="zh-TW" sz="1800" b="0" i="0" u="none" strike="noStrike" cap="none" spc="0" normalizeH="0" dirty="0" smtClean="0">
                <a:ln>
                  <a:noFill/>
                </a:ln>
                <a:solidFill>
                  <a:srgbClr val="FFC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 1</a:t>
            </a:r>
            <a:endParaRPr kumimoji="0" lang="en-US" altLang="zh-TW" sz="1800" b="0" i="0" u="none" strike="noStrike" cap="none" spc="0" normalizeH="0" baseline="0" dirty="0" smtClean="0">
              <a:ln>
                <a:noFill/>
              </a:ln>
              <a:solidFill>
                <a:srgbClr val="FFC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 err="1" smtClean="0">
                <a:solidFill>
                  <a:srgbClr val="FFFFFF"/>
                </a:solidFill>
              </a:rPr>
              <a:t>Bbox</a:t>
            </a:r>
            <a:r>
              <a:rPr lang="en-US" altLang="zh-TW" dirty="0" smtClean="0">
                <a:solidFill>
                  <a:srgbClr val="FFFFFF"/>
                </a:solidFill>
              </a:rPr>
              <a:t> loss = softl1 loss  </a:t>
            </a:r>
            <a:r>
              <a:rPr lang="en-US" altLang="zh-TW" dirty="0" smtClean="0">
                <a:solidFill>
                  <a:srgbClr val="FFC000"/>
                </a:solidFill>
              </a:rPr>
              <a:t>* 5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C000"/>
              </a:solidFill>
              <a:effectLst/>
              <a:uFillTx/>
              <a:sym typeface="Century Gothic"/>
            </a:endParaRPr>
          </a:p>
        </p:txBody>
      </p:sp>
      <p:sp>
        <p:nvSpPr>
          <p:cNvPr id="7" name="標題 1"/>
          <p:cNvSpPr txBox="1">
            <a:spLocks/>
          </p:cNvSpPr>
          <p:nvPr/>
        </p:nvSpPr>
        <p:spPr>
          <a:xfrm>
            <a:off x="718559" y="138357"/>
            <a:ext cx="10572000" cy="970450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hangingPunct="1"/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8" name="文字版面配置區 2"/>
          <p:cNvSpPr txBox="1">
            <a:spLocks/>
          </p:cNvSpPr>
          <p:nvPr/>
        </p:nvSpPr>
        <p:spPr>
          <a:xfrm>
            <a:off x="827424" y="3198492"/>
            <a:ext cx="10554575" cy="3636512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78668" marR="0" indent="-321468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8314" marR="0" indent="-293914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3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143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3143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7143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hangingPunct="1"/>
            <a:r>
              <a:rPr lang="en-US" altLang="zh-TW" smtClean="0"/>
              <a:t>L2 sensitive   if error bigger  =&gt; error penalty much higher</a:t>
            </a:r>
          </a:p>
          <a:p>
            <a:pPr hangingPunct="1"/>
            <a:r>
              <a:rPr lang="en-US" altLang="zh-TW" dirty="0" smtClean="0"/>
              <a:t>Use L1  error =&gt; linear not square increase</a:t>
            </a:r>
          </a:p>
          <a:p>
            <a:pPr hangingPunct="1"/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966" y="4166451"/>
            <a:ext cx="4721104" cy="111084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360" y="3482210"/>
            <a:ext cx="4678413" cy="306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1473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1"/>
          <p:cNvSpPr txBox="1">
            <a:spLocks/>
          </p:cNvSpPr>
          <p:nvPr/>
        </p:nvSpPr>
        <p:spPr>
          <a:xfrm>
            <a:off x="750222" y="502071"/>
            <a:ext cx="10572000" cy="970450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hangingPunct="1"/>
            <a:r>
              <a:rPr lang="en-US" altLang="zh-TW" dirty="0" smtClean="0"/>
              <a:t>Focal loss</a:t>
            </a:r>
            <a:r>
              <a:rPr lang="zh-TW" altLang="en-US" dirty="0" smtClean="0"/>
              <a:t>  </a:t>
            </a:r>
            <a:r>
              <a:rPr lang="en-US" altLang="zh-TW" sz="1600" dirty="0" smtClean="0"/>
              <a:t>FOCAL LOSS FOR DENSE OBJECT DETECTION </a:t>
            </a:r>
            <a:r>
              <a:rPr lang="en-US" altLang="zh-TW" sz="1000" dirty="0" smtClean="0"/>
              <a:t>iccv2017 BEST PAPER</a:t>
            </a:r>
            <a:endParaRPr lang="zh-TW" altLang="en-US" sz="1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2" y="2112293"/>
            <a:ext cx="4543425" cy="2657475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5130266" y="3809537"/>
            <a:ext cx="750770" cy="231006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橢圓 5"/>
          <p:cNvSpPr/>
          <p:nvPr/>
        </p:nvSpPr>
        <p:spPr>
          <a:xfrm>
            <a:off x="952901" y="2222287"/>
            <a:ext cx="375385" cy="222771"/>
          </a:xfrm>
          <a:prstGeom prst="ellipse">
            <a:avLst/>
          </a:prstGeom>
          <a:noFill/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橢圓 6"/>
          <p:cNvSpPr/>
          <p:nvPr/>
        </p:nvSpPr>
        <p:spPr>
          <a:xfrm>
            <a:off x="4942573" y="4362287"/>
            <a:ext cx="375385" cy="222771"/>
          </a:xfrm>
          <a:prstGeom prst="ellipse">
            <a:avLst/>
          </a:prstGeom>
          <a:noFill/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6036222" y="3740375"/>
            <a:ext cx="207204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PREDICT </a:t>
            </a:r>
            <a:r>
              <a:rPr lang="en-US" altLang="zh-TW" dirty="0">
                <a:solidFill>
                  <a:srgbClr val="FFFFFF"/>
                </a:solidFill>
              </a:rPr>
              <a:t>passable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154" y="1856578"/>
            <a:ext cx="5591175" cy="12192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036" y="4605375"/>
            <a:ext cx="6248400" cy="163830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703672" y="5055195"/>
            <a:ext cx="7671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Pt 0~1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96402133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Focal loss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463138" y="2690336"/>
            <a:ext cx="10830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chemeClr val="bg1">
                    <a:lumMod val="10000"/>
                    <a:lumOff val="90000"/>
                  </a:schemeClr>
                </a:solidFill>
              </a:rPr>
              <a:t>We tried using focal loss. It dropped our </a:t>
            </a:r>
            <a:r>
              <a:rPr lang="en-US" altLang="zh-TW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mAP</a:t>
            </a:r>
            <a:r>
              <a:rPr lang="en-US" altLang="zh-TW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about 2 points. YOLOv3 may already be robust to the problem </a:t>
            </a:r>
            <a:r>
              <a:rPr lang="en-US" altLang="zh-TW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 .</a:t>
            </a:r>
            <a:endParaRPr lang="zh-TW" altLang="en-US" dirty="0">
              <a:solidFill>
                <a:schemeClr val="bg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4505746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Abstract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18712" y="2222287"/>
            <a:ext cx="10784008" cy="3638764"/>
          </a:xfrm>
        </p:spPr>
        <p:txBody>
          <a:bodyPr>
            <a:normAutofit/>
          </a:bodyPr>
          <a:lstStyle/>
          <a:p>
            <a:r>
              <a:rPr lang="en-US" altLang="zh-TW" sz="2400" dirty="0" err="1" smtClean="0"/>
              <a:t>Joinly</a:t>
            </a:r>
            <a:r>
              <a:rPr lang="en-US" altLang="zh-TW" sz="2400" dirty="0" smtClean="0"/>
              <a:t> train on object detection and </a:t>
            </a:r>
            <a:r>
              <a:rPr lang="en-US" altLang="zh-TW" sz="2400" dirty="0" err="1" smtClean="0"/>
              <a:t>classfication</a:t>
            </a:r>
            <a:endParaRPr lang="en-US" altLang="zh-TW" sz="2400" dirty="0" smtClean="0"/>
          </a:p>
          <a:p>
            <a:r>
              <a:rPr lang="en-US" altLang="zh-TW" sz="2400" dirty="0" smtClean="0"/>
              <a:t>Train YOLO9000 </a:t>
            </a:r>
            <a:r>
              <a:rPr lang="en-US" altLang="zh-TW" sz="2400" dirty="0">
                <a:solidFill>
                  <a:srgbClr val="FFC000"/>
                </a:solidFill>
              </a:rPr>
              <a:t>simultaneously on the COCO detection dataset and the ImageNet classification dataset</a:t>
            </a:r>
            <a:r>
              <a:rPr lang="en-US" altLang="zh-TW" sz="2400" dirty="0"/>
              <a:t>. Our joint training allows YOLO9000 to predict detections for object classes that </a:t>
            </a:r>
            <a:r>
              <a:rPr lang="en-US" altLang="zh-TW" sz="2400" dirty="0">
                <a:solidFill>
                  <a:srgbClr val="FFC000"/>
                </a:solidFill>
              </a:rPr>
              <a:t>don’t have labelled detection data.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1846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Yolov2 inference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677950" y="2873951"/>
            <a:ext cx="1512915" cy="1948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Feature</a:t>
            </a:r>
          </a:p>
          <a:p>
            <a:pPr algn="ctr"/>
            <a:r>
              <a:rPr lang="en-US" altLang="zh-TW" dirty="0" smtClean="0"/>
              <a:t>extraction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950095" y="2873950"/>
            <a:ext cx="2067097" cy="19483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Predict</a:t>
            </a:r>
          </a:p>
          <a:p>
            <a:pPr algn="ctr"/>
            <a:r>
              <a:rPr lang="en-US" altLang="zh-TW" dirty="0" smtClean="0"/>
              <a:t>layer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590771" y="2873950"/>
            <a:ext cx="2067097" cy="19483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Forward</a:t>
            </a:r>
          </a:p>
          <a:p>
            <a:pPr algn="ctr"/>
            <a:r>
              <a:rPr lang="en-US" altLang="zh-TW" dirty="0" smtClean="0"/>
              <a:t>layer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56227" y="2370051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Input = (4,3,448,448)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15163" y="4956872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output = (4,176,13,13)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743767" y="2873950"/>
            <a:ext cx="548640" cy="545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cls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745152" y="3575480"/>
            <a:ext cx="548640" cy="545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sc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747914" y="4270998"/>
            <a:ext cx="548640" cy="545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xywh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637847" y="2416662"/>
            <a:ext cx="689033" cy="2956153"/>
          </a:xfrm>
          <a:prstGeom prst="rect">
            <a:avLst/>
          </a:prstGeom>
          <a:solidFill>
            <a:srgbClr val="FFC000"/>
          </a:solidFill>
          <a:ln w="15875" cap="rnd">
            <a:solidFill>
              <a:srgbClr val="FFC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8686930" y="3848125"/>
            <a:ext cx="59086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NMS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13604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non-maximum suppression</a:t>
            </a:r>
            <a:endParaRPr lang="zh-TW" altLang="en-US" dirty="0"/>
          </a:p>
        </p:txBody>
      </p:sp>
      <p:pic>
        <p:nvPicPr>
          <p:cNvPr id="4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3194" y="2222287"/>
            <a:ext cx="4157706" cy="230158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矩形 4"/>
          <p:cNvSpPr/>
          <p:nvPr/>
        </p:nvSpPr>
        <p:spPr>
          <a:xfrm>
            <a:off x="3147461" y="2521819"/>
            <a:ext cx="1251284" cy="1751798"/>
          </a:xfrm>
          <a:prstGeom prst="rect">
            <a:avLst/>
          </a:prstGeom>
          <a:noFill/>
          <a:ln w="76200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65202" y="2335730"/>
            <a:ext cx="1506874" cy="1937887"/>
          </a:xfrm>
          <a:prstGeom prst="rect">
            <a:avLst/>
          </a:prstGeom>
          <a:noFill/>
          <a:ln w="76200" cap="rnd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97565" y="2378241"/>
            <a:ext cx="1506874" cy="1937887"/>
          </a:xfrm>
          <a:prstGeom prst="rect">
            <a:avLst/>
          </a:prstGeom>
          <a:noFill/>
          <a:ln w="76200" cap="rnd">
            <a:solidFill>
              <a:srgbClr val="FFFF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77362" y="2349366"/>
            <a:ext cx="605930" cy="749970"/>
          </a:xfrm>
          <a:prstGeom prst="rect">
            <a:avLst/>
          </a:prstGeom>
          <a:noFill/>
          <a:ln w="76200" cap="rnd">
            <a:solidFill>
              <a:srgbClr val="FFFF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77362" y="4395191"/>
            <a:ext cx="605930" cy="814940"/>
          </a:xfrm>
          <a:prstGeom prst="rect">
            <a:avLst/>
          </a:prstGeom>
          <a:noFill/>
          <a:ln w="76200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877362" y="3286724"/>
            <a:ext cx="605930" cy="927235"/>
          </a:xfrm>
          <a:prstGeom prst="rect">
            <a:avLst/>
          </a:prstGeom>
          <a:noFill/>
          <a:ln w="76200" cap="rnd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19875" y="2521819"/>
            <a:ext cx="4129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0.9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638230" y="4617996"/>
            <a:ext cx="4129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0.6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704905" y="3531293"/>
            <a:ext cx="4129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0.8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723920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non-maximum suppression</a:t>
            </a:r>
            <a:endParaRPr lang="zh-TW" altLang="en-US" dirty="0"/>
          </a:p>
        </p:txBody>
      </p:sp>
      <p:pic>
        <p:nvPicPr>
          <p:cNvPr id="4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3194" y="2222287"/>
            <a:ext cx="4157706" cy="230158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1265202" y="2335730"/>
            <a:ext cx="1506874" cy="1937887"/>
          </a:xfrm>
          <a:prstGeom prst="rect">
            <a:avLst/>
          </a:prstGeom>
          <a:noFill/>
          <a:ln w="76200" cap="rnd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97565" y="2378241"/>
            <a:ext cx="1506874" cy="1937887"/>
          </a:xfrm>
          <a:prstGeom prst="rect">
            <a:avLst/>
          </a:prstGeom>
          <a:noFill/>
          <a:ln w="76200" cap="rnd">
            <a:solidFill>
              <a:srgbClr val="FFFF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77362" y="2349366"/>
            <a:ext cx="605930" cy="749970"/>
          </a:xfrm>
          <a:prstGeom prst="rect">
            <a:avLst/>
          </a:prstGeom>
          <a:noFill/>
          <a:ln w="76200" cap="rnd">
            <a:solidFill>
              <a:srgbClr val="FFFF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877362" y="3286724"/>
            <a:ext cx="605930" cy="927235"/>
          </a:xfrm>
          <a:prstGeom prst="rect">
            <a:avLst/>
          </a:prstGeom>
          <a:noFill/>
          <a:ln w="76200" cap="rnd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19875" y="2521819"/>
            <a:ext cx="4129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0.9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704905" y="3531293"/>
            <a:ext cx="4129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0.8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686675" y="3162519"/>
            <a:ext cx="21095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if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043349" y="3295509"/>
            <a:ext cx="468520" cy="134686"/>
          </a:xfrm>
          <a:prstGeom prst="rect">
            <a:avLst/>
          </a:prstGeom>
          <a:noFill/>
          <a:ln w="76200" cap="rnd">
            <a:solidFill>
              <a:srgbClr val="FFFF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750279" y="3295509"/>
            <a:ext cx="468520" cy="166521"/>
          </a:xfrm>
          <a:prstGeom prst="rect">
            <a:avLst/>
          </a:prstGeom>
          <a:noFill/>
          <a:ln w="76200" cap="rnd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432883" y="3188415"/>
            <a:ext cx="9563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IOU&gt;0.5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057605" y="3729938"/>
            <a:ext cx="468520" cy="166521"/>
          </a:xfrm>
          <a:prstGeom prst="rect">
            <a:avLst/>
          </a:prstGeom>
          <a:noFill/>
          <a:ln w="76200" cap="rnd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8750279" y="3670711"/>
            <a:ext cx="3600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=0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823009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non-maximum suppression</a:t>
            </a:r>
            <a:endParaRPr lang="zh-TW" altLang="en-US" dirty="0"/>
          </a:p>
        </p:txBody>
      </p:sp>
      <p:pic>
        <p:nvPicPr>
          <p:cNvPr id="4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3194" y="2222287"/>
            <a:ext cx="4157706" cy="230158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矩形 4"/>
          <p:cNvSpPr/>
          <p:nvPr/>
        </p:nvSpPr>
        <p:spPr>
          <a:xfrm>
            <a:off x="3147461" y="2521819"/>
            <a:ext cx="1251284" cy="1751798"/>
          </a:xfrm>
          <a:prstGeom prst="rect">
            <a:avLst/>
          </a:prstGeom>
          <a:noFill/>
          <a:ln w="76200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97565" y="2378241"/>
            <a:ext cx="1506874" cy="1937887"/>
          </a:xfrm>
          <a:prstGeom prst="rect">
            <a:avLst/>
          </a:prstGeom>
          <a:noFill/>
          <a:ln w="76200" cap="rnd">
            <a:solidFill>
              <a:srgbClr val="FFFF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77362" y="2349366"/>
            <a:ext cx="605930" cy="749970"/>
          </a:xfrm>
          <a:prstGeom prst="rect">
            <a:avLst/>
          </a:prstGeom>
          <a:noFill/>
          <a:ln w="76200" cap="rnd">
            <a:solidFill>
              <a:srgbClr val="FFFF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77362" y="3533929"/>
            <a:ext cx="605930" cy="814940"/>
          </a:xfrm>
          <a:prstGeom prst="rect">
            <a:avLst/>
          </a:prstGeom>
          <a:noFill/>
          <a:ln w="76200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19875" y="2521819"/>
            <a:ext cx="4129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0.9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642339" y="3820728"/>
            <a:ext cx="4129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0.6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9432883" y="3188415"/>
            <a:ext cx="9563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IOU&gt;0.5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750279" y="3670711"/>
            <a:ext cx="3600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=0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686675" y="3162519"/>
            <a:ext cx="21095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if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059324" y="2920741"/>
            <a:ext cx="608579" cy="536834"/>
          </a:xfrm>
          <a:prstGeom prst="rect">
            <a:avLst/>
          </a:prstGeom>
          <a:noFill/>
          <a:ln w="76200" cap="rnd">
            <a:solidFill>
              <a:srgbClr val="FFFF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798046" y="2911245"/>
            <a:ext cx="603671" cy="546330"/>
          </a:xfrm>
          <a:prstGeom prst="rect">
            <a:avLst/>
          </a:prstGeom>
          <a:noFill/>
          <a:ln w="76200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059324" y="3643728"/>
            <a:ext cx="603671" cy="546330"/>
          </a:xfrm>
          <a:prstGeom prst="rect">
            <a:avLst/>
          </a:prstGeom>
          <a:noFill/>
          <a:ln w="76200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5473225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non-maximum suppression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3194" y="2222287"/>
            <a:ext cx="4157706" cy="230158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1265202" y="2335730"/>
            <a:ext cx="1506874" cy="1937887"/>
          </a:xfrm>
          <a:prstGeom prst="rect">
            <a:avLst/>
          </a:prstGeom>
          <a:noFill/>
          <a:ln w="76200" cap="rnd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97565" y="2378241"/>
            <a:ext cx="1506874" cy="1937887"/>
          </a:xfrm>
          <a:prstGeom prst="rect">
            <a:avLst/>
          </a:prstGeom>
          <a:noFill/>
          <a:ln w="76200" cap="rnd">
            <a:solidFill>
              <a:srgbClr val="FFFF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77362" y="2349366"/>
            <a:ext cx="605930" cy="749970"/>
          </a:xfrm>
          <a:prstGeom prst="rect">
            <a:avLst/>
          </a:prstGeom>
          <a:noFill/>
          <a:ln w="76200" cap="rnd">
            <a:solidFill>
              <a:srgbClr val="FFFF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77362" y="4395191"/>
            <a:ext cx="605930" cy="814940"/>
          </a:xfrm>
          <a:prstGeom prst="rect">
            <a:avLst/>
          </a:prstGeom>
          <a:noFill/>
          <a:ln w="76200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877362" y="3286724"/>
            <a:ext cx="605930" cy="927235"/>
          </a:xfrm>
          <a:prstGeom prst="rect">
            <a:avLst/>
          </a:prstGeom>
          <a:noFill/>
          <a:ln w="76200" cap="rnd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19875" y="2521819"/>
            <a:ext cx="4129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0.9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638230" y="4617996"/>
            <a:ext cx="22057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704905" y="3531293"/>
            <a:ext cx="4129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0.8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851487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Dimension clusters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18712" y="2222287"/>
            <a:ext cx="9087288" cy="3638764"/>
          </a:xfrm>
        </p:spPr>
        <p:txBody>
          <a:bodyPr/>
          <a:lstStyle/>
          <a:p>
            <a:r>
              <a:rPr lang="en-US" altLang="zh-TW" dirty="0"/>
              <a:t>encounter </a:t>
            </a:r>
            <a:r>
              <a:rPr lang="en-US" altLang="zh-TW" dirty="0">
                <a:solidFill>
                  <a:srgbClr val="FFC000"/>
                </a:solidFill>
              </a:rPr>
              <a:t>two issues </a:t>
            </a:r>
            <a:r>
              <a:rPr lang="en-US" altLang="zh-TW" dirty="0"/>
              <a:t>with anchor boxes when using them with </a:t>
            </a:r>
            <a:r>
              <a:rPr lang="en-US" altLang="zh-TW" dirty="0" smtClean="0"/>
              <a:t>YOLO</a:t>
            </a:r>
          </a:p>
          <a:p>
            <a:r>
              <a:rPr lang="en-US" altLang="zh-TW" dirty="0"/>
              <a:t>first is that the box dimensions are </a:t>
            </a:r>
            <a:r>
              <a:rPr lang="en-US" altLang="zh-TW" dirty="0">
                <a:solidFill>
                  <a:srgbClr val="FFC000"/>
                </a:solidFill>
              </a:rPr>
              <a:t>hand </a:t>
            </a:r>
            <a:r>
              <a:rPr lang="en-US" altLang="zh-TW" dirty="0" smtClean="0">
                <a:solidFill>
                  <a:srgbClr val="FFC000"/>
                </a:solidFill>
              </a:rPr>
              <a:t>picked</a:t>
            </a:r>
          </a:p>
          <a:p>
            <a:r>
              <a:rPr lang="en-US" altLang="zh-TW" dirty="0"/>
              <a:t>we run k-means clustering on the training set bounding boxes to automatically find good priors.</a:t>
            </a:r>
            <a:endParaRPr lang="en-US" altLang="zh-TW" dirty="0">
              <a:solidFill>
                <a:srgbClr val="FFC000"/>
              </a:solidFill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45376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Dimension clusters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9845" y="2039937"/>
            <a:ext cx="6076950" cy="8477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1430" y="3627217"/>
            <a:ext cx="5067300" cy="202882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29920" y="2887662"/>
            <a:ext cx="556979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TW" sz="2400" dirty="0">
                <a:solidFill>
                  <a:srgbClr val="FFFFFF"/>
                </a:solidFill>
              </a:rPr>
              <a:t>Clustering gives much better </a:t>
            </a:r>
            <a:endParaRPr lang="en-US" altLang="zh-TW" sz="2400" dirty="0" smtClean="0">
              <a:solidFill>
                <a:srgbClr val="FFFFFF"/>
              </a:solidFill>
            </a:endParaRPr>
          </a:p>
          <a:p>
            <a:r>
              <a:rPr lang="en-US" altLang="zh-TW" sz="2400" dirty="0" smtClean="0">
                <a:solidFill>
                  <a:srgbClr val="FFFFFF"/>
                </a:solidFill>
              </a:rPr>
              <a:t>results </a:t>
            </a:r>
            <a:r>
              <a:rPr lang="en-US" altLang="zh-TW" sz="2400" dirty="0">
                <a:solidFill>
                  <a:srgbClr val="FFFFFF"/>
                </a:solidFill>
              </a:rPr>
              <a:t>than using hand-picked priors.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512560" y="4763501"/>
            <a:ext cx="4460240" cy="355600"/>
          </a:xfrm>
          <a:prstGeom prst="rect">
            <a:avLst/>
          </a:prstGeom>
          <a:noFill/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512560" y="5108941"/>
            <a:ext cx="4460240" cy="355600"/>
          </a:xfrm>
          <a:prstGeom prst="rect">
            <a:avLst/>
          </a:prstGeom>
          <a:noFill/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向右箭號 12"/>
          <p:cNvSpPr/>
          <p:nvPr/>
        </p:nvSpPr>
        <p:spPr>
          <a:xfrm>
            <a:off x="5994400" y="5273040"/>
            <a:ext cx="367030" cy="191501"/>
          </a:xfrm>
          <a:prstGeom prst="rightArrow">
            <a:avLst/>
          </a:prstGeom>
          <a:solidFill>
            <a:srgbClr val="FF0000"/>
          </a:solidFill>
          <a:ln w="15875" cap="rnd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" name="向右箭號 13"/>
          <p:cNvSpPr/>
          <p:nvPr/>
        </p:nvSpPr>
        <p:spPr>
          <a:xfrm>
            <a:off x="6016197" y="4511626"/>
            <a:ext cx="367030" cy="191501"/>
          </a:xfrm>
          <a:prstGeom prst="rightArrow">
            <a:avLst/>
          </a:prstGeom>
          <a:solidFill>
            <a:srgbClr val="FF0000"/>
          </a:solidFill>
          <a:ln w="15875" cap="rnd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1795382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Anchor much is </a:t>
            </a:r>
            <a:r>
              <a:rPr lang="en-US" altLang="zh-TW" dirty="0" smtClean="0"/>
              <a:t>better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792" y="2100367"/>
            <a:ext cx="4200354" cy="449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8498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Fine grained features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18712" y="2222287"/>
            <a:ext cx="10316648" cy="3638764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it may benefit from finer grained features </a:t>
            </a:r>
            <a:r>
              <a:rPr lang="en-US" altLang="zh-TW" sz="2400" dirty="0">
                <a:solidFill>
                  <a:srgbClr val="FFC000"/>
                </a:solidFill>
              </a:rPr>
              <a:t>for localizing smaller objects</a:t>
            </a:r>
            <a:r>
              <a:rPr lang="en-US" altLang="zh-TW" sz="2400" dirty="0"/>
              <a:t>. 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</a:rPr>
              <a:t>Faster R-CNN </a:t>
            </a:r>
            <a:r>
              <a:rPr lang="en-US" altLang="zh-TW" sz="2400" dirty="0"/>
              <a:t>and 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</a:rPr>
              <a:t>SSD</a:t>
            </a:r>
            <a:r>
              <a:rPr lang="en-US" altLang="zh-TW" sz="2400" dirty="0"/>
              <a:t> both run their proposal networks at various feature maps in the network to get a range of </a:t>
            </a:r>
            <a:r>
              <a:rPr lang="en-US" altLang="zh-TW" sz="2400" dirty="0" smtClean="0"/>
              <a:t>resolutions</a:t>
            </a:r>
          </a:p>
          <a:p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</a:rPr>
              <a:t>Faster </a:t>
            </a:r>
            <a:r>
              <a:rPr lang="en-US" altLang="zh-TW" sz="2400" dirty="0" smtClean="0">
                <a:solidFill>
                  <a:schemeClr val="accent4">
                    <a:lumMod val="75000"/>
                  </a:schemeClr>
                </a:solidFill>
              </a:rPr>
              <a:t>R-CNN =&gt; </a:t>
            </a:r>
            <a:r>
              <a:rPr lang="en-US" altLang="zh-TW" sz="2400" dirty="0" smtClean="0">
                <a:solidFill>
                  <a:schemeClr val="accent4">
                    <a:lumMod val="75000"/>
                  </a:schemeClr>
                </a:solidFill>
              </a:rPr>
              <a:t>RPN, </a:t>
            </a:r>
            <a:r>
              <a:rPr lang="en-US" altLang="zh-TW" sz="2400" dirty="0" err="1" smtClean="0">
                <a:solidFill>
                  <a:schemeClr val="accent4">
                    <a:lumMod val="75000"/>
                  </a:schemeClr>
                </a:solidFill>
              </a:rPr>
              <a:t>resnet</a:t>
            </a:r>
            <a:r>
              <a:rPr lang="en-US" altLang="zh-TW" sz="2400" dirty="0" smtClean="0">
                <a:solidFill>
                  <a:schemeClr val="accent4">
                    <a:lumMod val="75000"/>
                  </a:schemeClr>
                </a:solidFill>
              </a:rPr>
              <a:t> </a:t>
            </a:r>
            <a:endParaRPr lang="en-US" altLang="zh-TW" sz="2400" dirty="0" smtClean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altLang="zh-TW" sz="2400" dirty="0" smtClean="0">
                <a:solidFill>
                  <a:schemeClr val="accent4">
                    <a:lumMod val="75000"/>
                  </a:schemeClr>
                </a:solidFill>
              </a:rPr>
              <a:t>SSD =&gt; multiscale prediction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2745435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passthrough</a:t>
            </a:r>
            <a:r>
              <a:rPr lang="en-US" altLang="zh-TW" dirty="0"/>
              <a:t> layer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18712" y="2222287"/>
            <a:ext cx="10387768" cy="3638764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The </a:t>
            </a:r>
            <a:r>
              <a:rPr lang="en-US" altLang="zh-TW" sz="2800" dirty="0" err="1"/>
              <a:t>passthrough</a:t>
            </a:r>
            <a:r>
              <a:rPr lang="en-US" altLang="zh-TW" sz="2800" dirty="0"/>
              <a:t> layer </a:t>
            </a:r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concatenates </a:t>
            </a:r>
            <a:r>
              <a:rPr lang="en-US" altLang="zh-TW" sz="2800" dirty="0"/>
              <a:t>the higher resolution features with the low resolution features</a:t>
            </a:r>
          </a:p>
          <a:p>
            <a:r>
              <a:rPr lang="en-US" altLang="zh-TW" sz="2800" dirty="0" smtClean="0"/>
              <a:t>adding </a:t>
            </a:r>
            <a:r>
              <a:rPr lang="en-US" altLang="zh-TW" sz="2800" dirty="0"/>
              <a:t>a </a:t>
            </a:r>
            <a:r>
              <a:rPr lang="en-US" altLang="zh-TW" sz="2800" dirty="0" err="1"/>
              <a:t>passthrough</a:t>
            </a:r>
            <a:r>
              <a:rPr lang="en-US" altLang="zh-TW" sz="2800" dirty="0"/>
              <a:t> layer that brings features from an earlier layer at 26 × 26 </a:t>
            </a:r>
            <a:r>
              <a:rPr lang="en-US" altLang="zh-TW" sz="2800" dirty="0" smtClean="0"/>
              <a:t>resolution.</a:t>
            </a:r>
          </a:p>
          <a:p>
            <a:r>
              <a:rPr lang="en-US" altLang="zh-TW" sz="2800" dirty="0" smtClean="0"/>
              <a:t>26x26x256 =&gt;  </a:t>
            </a:r>
            <a:r>
              <a:rPr lang="en-US" altLang="zh-TW" sz="2800" dirty="0" err="1" smtClean="0"/>
              <a:t>concat</a:t>
            </a:r>
            <a:r>
              <a:rPr lang="en-US" altLang="zh-TW" sz="2800" dirty="0" smtClean="0"/>
              <a:t>( 13x13x1024 , 13x13x1024,dim=3)</a:t>
            </a:r>
          </a:p>
          <a:p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</a:rPr>
              <a:t>1% performance increase</a:t>
            </a:r>
            <a:endParaRPr lang="zh-TW" alt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66124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18712" y="2222287"/>
            <a:ext cx="11017688" cy="3638764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General purpose object detection should be </a:t>
            </a:r>
            <a:r>
              <a:rPr lang="en-US" altLang="zh-TW" sz="2400" dirty="0">
                <a:solidFill>
                  <a:srgbClr val="FFC000"/>
                </a:solidFill>
              </a:rPr>
              <a:t>fast</a:t>
            </a:r>
            <a:r>
              <a:rPr lang="en-US" altLang="zh-TW" sz="2400" dirty="0"/>
              <a:t>, </a:t>
            </a:r>
            <a:r>
              <a:rPr lang="en-US" altLang="zh-TW" sz="2400" dirty="0">
                <a:solidFill>
                  <a:srgbClr val="FFC000"/>
                </a:solidFill>
              </a:rPr>
              <a:t>accurate</a:t>
            </a:r>
            <a:r>
              <a:rPr lang="en-US" altLang="zh-TW" sz="2400" dirty="0"/>
              <a:t>, and able to </a:t>
            </a:r>
            <a:r>
              <a:rPr lang="en-US" altLang="zh-TW" sz="2400" dirty="0">
                <a:solidFill>
                  <a:srgbClr val="FFC000"/>
                </a:solidFill>
              </a:rPr>
              <a:t>recognize a wide variety of </a:t>
            </a:r>
            <a:r>
              <a:rPr lang="en-US" altLang="zh-TW" sz="2400" dirty="0" smtClean="0">
                <a:solidFill>
                  <a:srgbClr val="FFC000"/>
                </a:solidFill>
              </a:rPr>
              <a:t>objects</a:t>
            </a:r>
          </a:p>
          <a:p>
            <a:r>
              <a:rPr lang="en-US" altLang="zh-TW" sz="2400" b="1" dirty="0" smtClean="0">
                <a:solidFill>
                  <a:srgbClr val="FFC000"/>
                </a:solidFill>
              </a:rPr>
              <a:t>most </a:t>
            </a:r>
            <a:r>
              <a:rPr lang="en-US" altLang="zh-TW" sz="2400" b="1" dirty="0">
                <a:solidFill>
                  <a:srgbClr val="FFC000"/>
                </a:solidFill>
              </a:rPr>
              <a:t>detection methods are still constrained to a small set of objects</a:t>
            </a:r>
            <a:r>
              <a:rPr lang="en-US" altLang="zh-TW" sz="2400" b="1" dirty="0" smtClean="0">
                <a:solidFill>
                  <a:srgbClr val="FFC000"/>
                </a:solidFill>
              </a:rPr>
              <a:t>.</a:t>
            </a:r>
          </a:p>
          <a:p>
            <a:r>
              <a:rPr lang="en-US" altLang="zh-TW" sz="2400" dirty="0"/>
              <a:t>object detection datasets </a:t>
            </a:r>
            <a:r>
              <a:rPr lang="en-US" altLang="zh-TW" sz="2400" dirty="0">
                <a:solidFill>
                  <a:srgbClr val="FFC000"/>
                </a:solidFill>
              </a:rPr>
              <a:t>are limited </a:t>
            </a:r>
            <a:r>
              <a:rPr lang="en-US" altLang="zh-TW" sz="2400" dirty="0"/>
              <a:t>compared to datasets for other tasks like classification and tagging</a:t>
            </a:r>
            <a:r>
              <a:rPr lang="en-US" altLang="zh-TW" sz="2400" dirty="0" smtClean="0"/>
              <a:t>.</a:t>
            </a:r>
          </a:p>
          <a:p>
            <a:r>
              <a:rPr lang="en-US" altLang="zh-TW" sz="2400" dirty="0"/>
              <a:t>labelling images for detection is </a:t>
            </a:r>
            <a:r>
              <a:rPr lang="en-US" altLang="zh-TW" sz="2400" dirty="0">
                <a:solidFill>
                  <a:srgbClr val="FFC000"/>
                </a:solidFill>
              </a:rPr>
              <a:t>far more expensive </a:t>
            </a:r>
            <a:r>
              <a:rPr lang="en-US" altLang="zh-TW" sz="2400" dirty="0"/>
              <a:t>than labelling for classification or tagging</a:t>
            </a:r>
            <a:endParaRPr lang="zh-TW" altLang="en-US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65656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Multi-scale training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18712" y="2222287"/>
            <a:ext cx="10418248" cy="3638764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We want YOLOv2 to 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</a:rPr>
              <a:t>be robust </a:t>
            </a:r>
            <a:r>
              <a:rPr lang="en-US" altLang="zh-TW" sz="2400" dirty="0"/>
              <a:t>to running 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</a:rPr>
              <a:t>on images of different sizes</a:t>
            </a:r>
            <a:r>
              <a:rPr lang="en-US" altLang="zh-TW" sz="2400" dirty="0"/>
              <a:t> so we train this into the model</a:t>
            </a:r>
            <a:r>
              <a:rPr lang="en-US" altLang="zh-TW" sz="2400" dirty="0" smtClean="0"/>
              <a:t>.</a:t>
            </a:r>
          </a:p>
          <a:p>
            <a:r>
              <a:rPr lang="en-US" altLang="zh-TW" sz="2400" dirty="0"/>
              <a:t>This regime forces the network to learn to predict well across a 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</a:rPr>
              <a:t>variety of input dimensions</a:t>
            </a:r>
            <a:r>
              <a:rPr lang="en-US" altLang="zh-TW" sz="2400" dirty="0"/>
              <a:t>. This means the same network can predict detections at different resolutions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532774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Accuracy and speed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18712" y="2222287"/>
            <a:ext cx="4972488" cy="3638764"/>
          </a:xfrm>
        </p:spPr>
        <p:txBody>
          <a:bodyPr/>
          <a:lstStyle/>
          <a:p>
            <a:r>
              <a:rPr lang="en-US" altLang="zh-TW" dirty="0"/>
              <a:t>At 288 × 288 it runs at more than </a:t>
            </a: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90 FPS </a:t>
            </a:r>
            <a:r>
              <a:rPr lang="en-US" altLang="zh-TW" dirty="0"/>
              <a:t>with </a:t>
            </a:r>
            <a:r>
              <a:rPr lang="en-US" altLang="zh-TW" dirty="0" err="1"/>
              <a:t>mAP</a:t>
            </a:r>
            <a:r>
              <a:rPr lang="en-US" altLang="zh-TW" dirty="0"/>
              <a:t> almost as </a:t>
            </a:r>
            <a:r>
              <a:rPr lang="en-US" altLang="zh-TW" dirty="0" smtClean="0"/>
              <a:t>good </a:t>
            </a:r>
            <a:r>
              <a:rPr lang="en-US" altLang="zh-TW" dirty="0"/>
              <a:t>as Fast R-CNN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At high resolution YOLOv2 is </a:t>
            </a:r>
            <a:r>
              <a:rPr lang="en-US" altLang="zh-TW" dirty="0">
                <a:solidFill>
                  <a:schemeClr val="accent4">
                    <a:lumMod val="75000"/>
                  </a:schemeClr>
                </a:solidFill>
              </a:rPr>
              <a:t>a state-of-the-art</a:t>
            </a:r>
            <a:r>
              <a:rPr lang="en-US" altLang="zh-TW" dirty="0"/>
              <a:t> detector with 78.6 </a:t>
            </a:r>
            <a:r>
              <a:rPr lang="en-US" altLang="zh-TW" dirty="0" err="1"/>
              <a:t>mAP</a:t>
            </a:r>
            <a:r>
              <a:rPr lang="en-US" altLang="zh-TW" dirty="0"/>
              <a:t> on VOC 2007 while still operating above real-time speeds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394" y="188278"/>
            <a:ext cx="4586605" cy="276927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5394" y="3567431"/>
            <a:ext cx="4596210" cy="3290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2665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Yolo v3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9555" y="1100772"/>
            <a:ext cx="68770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9332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Further Experiments.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514" y="2101215"/>
            <a:ext cx="10799445" cy="19084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772" y="4130713"/>
            <a:ext cx="8029575" cy="256222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3411649" y="4130713"/>
            <a:ext cx="86818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 smtClean="0"/>
              <a:t>IOU,AP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768751" y="4076354"/>
            <a:ext cx="101245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 err="1" smtClean="0"/>
              <a:t>Area,AP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890627" y="4076354"/>
            <a:ext cx="117596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 err="1" smtClean="0"/>
              <a:t>Det,recall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7126462" y="4035922"/>
            <a:ext cx="130901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 err="1" smtClean="0"/>
              <a:t>area,recall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8112406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702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SSD</a:t>
            </a:r>
          </a:p>
        </p:txBody>
      </p:sp>
      <p:grpSp>
        <p:nvGrpSpPr>
          <p:cNvPr id="5" name="Group 705"/>
          <p:cNvGrpSpPr/>
          <p:nvPr/>
        </p:nvGrpSpPr>
        <p:grpSpPr>
          <a:xfrm>
            <a:off x="94402" y="1933658"/>
            <a:ext cx="4064643" cy="927529"/>
            <a:chOff x="0" y="0"/>
            <a:chExt cx="4030629" cy="1828651"/>
          </a:xfrm>
        </p:grpSpPr>
        <p:sp>
          <p:nvSpPr>
            <p:cNvPr id="6" name="Shape 703"/>
            <p:cNvSpPr/>
            <p:nvPr/>
          </p:nvSpPr>
          <p:spPr>
            <a:xfrm>
              <a:off x="-1" y="0"/>
              <a:ext cx="4030631" cy="18286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Shape 704"/>
            <p:cNvSpPr/>
            <p:nvPr/>
          </p:nvSpPr>
          <p:spPr>
            <a:xfrm>
              <a:off x="-1" y="449505"/>
              <a:ext cx="4030631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 dirty="0"/>
                <a:t>1.classification = object_class+1(background)</a:t>
              </a:r>
              <a:endParaRPr dirty="0">
                <a:solidFill>
                  <a:srgbClr val="FFFFFF"/>
                </a:solidFill>
              </a:endParaRPr>
            </a:p>
            <a:p>
              <a:r>
                <a:rPr dirty="0"/>
                <a:t>2.muti scale detection</a:t>
              </a:r>
            </a:p>
          </p:txBody>
        </p:sp>
      </p:grpSp>
      <p:pic>
        <p:nvPicPr>
          <p:cNvPr id="8" name="image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90276" y="36692"/>
            <a:ext cx="2579707" cy="14280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9" name="Group 712"/>
          <p:cNvGrpSpPr/>
          <p:nvPr/>
        </p:nvGrpSpPr>
        <p:grpSpPr>
          <a:xfrm>
            <a:off x="7543798" y="2262556"/>
            <a:ext cx="1649879" cy="495153"/>
            <a:chOff x="0" y="0"/>
            <a:chExt cx="1649877" cy="495151"/>
          </a:xfrm>
        </p:grpSpPr>
        <p:sp>
          <p:nvSpPr>
            <p:cNvPr id="10" name="Shape 710"/>
            <p:cNvSpPr/>
            <p:nvPr/>
          </p:nvSpPr>
          <p:spPr>
            <a:xfrm>
              <a:off x="-1" y="0"/>
              <a:ext cx="1649879" cy="4951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1" name="Shape 711"/>
            <p:cNvSpPr/>
            <p:nvPr/>
          </p:nvSpPr>
          <p:spPr>
            <a:xfrm>
              <a:off x="-1" y="62156"/>
              <a:ext cx="164987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softmax</a:t>
              </a:r>
            </a:p>
          </p:txBody>
        </p:sp>
      </p:grpSp>
      <p:sp>
        <p:nvSpPr>
          <p:cNvPr id="12" name="Shape 713"/>
          <p:cNvSpPr/>
          <p:nvPr/>
        </p:nvSpPr>
        <p:spPr>
          <a:xfrm>
            <a:off x="5779301" y="2262557"/>
            <a:ext cx="1270002" cy="1270002"/>
          </a:xfrm>
          <a:prstGeom prst="rect">
            <a:avLst/>
          </a:prstGeom>
          <a:solidFill>
            <a:srgbClr val="FFFFFF"/>
          </a:solidFill>
          <a:ln w="7620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3" name="Group 716"/>
          <p:cNvGrpSpPr/>
          <p:nvPr/>
        </p:nvGrpSpPr>
        <p:grpSpPr>
          <a:xfrm>
            <a:off x="7543800" y="2984896"/>
            <a:ext cx="1649879" cy="495152"/>
            <a:chOff x="0" y="0"/>
            <a:chExt cx="1649877" cy="495151"/>
          </a:xfrm>
        </p:grpSpPr>
        <p:sp>
          <p:nvSpPr>
            <p:cNvPr id="14" name="Shape 714"/>
            <p:cNvSpPr/>
            <p:nvPr/>
          </p:nvSpPr>
          <p:spPr>
            <a:xfrm>
              <a:off x="-1" y="0"/>
              <a:ext cx="1649879" cy="4951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" name="Shape 715"/>
            <p:cNvSpPr/>
            <p:nvPr/>
          </p:nvSpPr>
          <p:spPr>
            <a:xfrm>
              <a:off x="-1" y="62156"/>
              <a:ext cx="164987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BoxReg</a:t>
              </a:r>
            </a:p>
          </p:txBody>
        </p:sp>
      </p:grpSp>
      <p:sp>
        <p:nvSpPr>
          <p:cNvPr id="16" name="Shape 717"/>
          <p:cNvSpPr/>
          <p:nvPr/>
        </p:nvSpPr>
        <p:spPr>
          <a:xfrm>
            <a:off x="6219585" y="2574451"/>
            <a:ext cx="358925" cy="646213"/>
          </a:xfrm>
          <a:prstGeom prst="rect">
            <a:avLst/>
          </a:prstGeom>
          <a:ln w="50800">
            <a:solidFill>
              <a:srgbClr val="AD5B24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7" name="Shape 718"/>
          <p:cNvSpPr/>
          <p:nvPr/>
        </p:nvSpPr>
        <p:spPr>
          <a:xfrm>
            <a:off x="6061107" y="2766259"/>
            <a:ext cx="706390" cy="262599"/>
          </a:xfrm>
          <a:prstGeom prst="rect">
            <a:avLst/>
          </a:prstGeom>
          <a:ln w="50800">
            <a:solidFill>
              <a:srgbClr val="AD5B24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18" name="Group 721"/>
          <p:cNvGrpSpPr/>
          <p:nvPr/>
        </p:nvGrpSpPr>
        <p:grpSpPr>
          <a:xfrm>
            <a:off x="5096626" y="3782641"/>
            <a:ext cx="2567006" cy="495153"/>
            <a:chOff x="0" y="0"/>
            <a:chExt cx="2567005" cy="495151"/>
          </a:xfrm>
          <a:solidFill>
            <a:srgbClr val="00B050"/>
          </a:solidFill>
        </p:grpSpPr>
        <p:sp>
          <p:nvSpPr>
            <p:cNvPr id="19" name="Shape 719"/>
            <p:cNvSpPr/>
            <p:nvPr/>
          </p:nvSpPr>
          <p:spPr>
            <a:xfrm>
              <a:off x="0" y="0"/>
              <a:ext cx="2567006" cy="495152"/>
            </a:xfrm>
            <a:prstGeom prst="rect">
              <a:avLst/>
            </a:prstGeom>
            <a:grpFill/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" name="Shape 720"/>
            <p:cNvSpPr/>
            <p:nvPr/>
          </p:nvSpPr>
          <p:spPr>
            <a:xfrm>
              <a:off x="0" y="62156"/>
              <a:ext cx="2567006" cy="370841"/>
            </a:xfrm>
            <a:prstGeom prst="rect">
              <a:avLst/>
            </a:prstGeom>
            <a:grpFill/>
            <a:ln w="12700" cap="flat">
              <a:solidFill>
                <a:srgbClr val="00B050"/>
              </a:solidFill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Convs</a:t>
              </a:r>
            </a:p>
          </p:txBody>
        </p:sp>
      </p:grpSp>
      <p:sp>
        <p:nvSpPr>
          <p:cNvPr id="21" name="Shape 722"/>
          <p:cNvSpPr/>
          <p:nvPr/>
        </p:nvSpPr>
        <p:spPr>
          <a:xfrm>
            <a:off x="5884381" y="4527877"/>
            <a:ext cx="991495" cy="890985"/>
          </a:xfrm>
          <a:prstGeom prst="rect">
            <a:avLst/>
          </a:prstGeom>
          <a:solidFill>
            <a:srgbClr val="FFFFFF"/>
          </a:solidFill>
          <a:ln w="7620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2" name="Shape 723"/>
          <p:cNvSpPr/>
          <p:nvPr/>
        </p:nvSpPr>
        <p:spPr>
          <a:xfrm>
            <a:off x="6267986" y="4674001"/>
            <a:ext cx="224286" cy="598738"/>
          </a:xfrm>
          <a:prstGeom prst="rect">
            <a:avLst/>
          </a:prstGeom>
          <a:ln w="50800">
            <a:solidFill>
              <a:srgbClr val="AD5B24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23" name="Shape 724"/>
          <p:cNvSpPr/>
          <p:nvPr/>
        </p:nvSpPr>
        <p:spPr>
          <a:xfrm>
            <a:off x="6109510" y="4865809"/>
            <a:ext cx="541239" cy="215123"/>
          </a:xfrm>
          <a:prstGeom prst="rect">
            <a:avLst/>
          </a:prstGeom>
          <a:ln w="50800">
            <a:solidFill>
              <a:srgbClr val="AD5B24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24" name="Group 727"/>
          <p:cNvGrpSpPr/>
          <p:nvPr/>
        </p:nvGrpSpPr>
        <p:grpSpPr>
          <a:xfrm>
            <a:off x="7543799" y="4542683"/>
            <a:ext cx="1649879" cy="495154"/>
            <a:chOff x="0" y="0"/>
            <a:chExt cx="1649877" cy="495153"/>
          </a:xfrm>
        </p:grpSpPr>
        <p:sp>
          <p:nvSpPr>
            <p:cNvPr id="25" name="Shape 725"/>
            <p:cNvSpPr/>
            <p:nvPr/>
          </p:nvSpPr>
          <p:spPr>
            <a:xfrm>
              <a:off x="-1" y="-1"/>
              <a:ext cx="1649879" cy="49515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" name="Shape 726"/>
            <p:cNvSpPr/>
            <p:nvPr/>
          </p:nvSpPr>
          <p:spPr>
            <a:xfrm>
              <a:off x="-1" y="62156"/>
              <a:ext cx="164987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softmax</a:t>
              </a:r>
            </a:p>
          </p:txBody>
        </p:sp>
      </p:grpSp>
      <p:grpSp>
        <p:nvGrpSpPr>
          <p:cNvPr id="27" name="Group 730"/>
          <p:cNvGrpSpPr/>
          <p:nvPr/>
        </p:nvGrpSpPr>
        <p:grpSpPr>
          <a:xfrm>
            <a:off x="7543799" y="5302727"/>
            <a:ext cx="1649879" cy="495153"/>
            <a:chOff x="0" y="0"/>
            <a:chExt cx="1649877" cy="495151"/>
          </a:xfrm>
        </p:grpSpPr>
        <p:sp>
          <p:nvSpPr>
            <p:cNvPr id="28" name="Shape 728"/>
            <p:cNvSpPr/>
            <p:nvPr/>
          </p:nvSpPr>
          <p:spPr>
            <a:xfrm>
              <a:off x="-1" y="0"/>
              <a:ext cx="1649879" cy="4951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Shape 729"/>
            <p:cNvSpPr/>
            <p:nvPr/>
          </p:nvSpPr>
          <p:spPr>
            <a:xfrm>
              <a:off x="-1" y="62156"/>
              <a:ext cx="164987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BoxReg</a:t>
              </a:r>
            </a:p>
          </p:txBody>
        </p:sp>
      </p:grpSp>
      <p:sp>
        <p:nvSpPr>
          <p:cNvPr id="30" name="文字方塊 29"/>
          <p:cNvSpPr txBox="1"/>
          <p:nvPr/>
        </p:nvSpPr>
        <p:spPr>
          <a:xfrm>
            <a:off x="4408027" y="2435894"/>
            <a:ext cx="128977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1200" dirty="0" smtClean="0">
                <a:solidFill>
                  <a:srgbClr val="FFFFFF"/>
                </a:solidFill>
              </a:rPr>
              <a:t>1,64,32,32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1200" dirty="0" smtClean="0">
                <a:solidFill>
                  <a:srgbClr val="FFFFFF"/>
                </a:solidFill>
              </a:rPr>
              <a:t>4096 </a:t>
            </a:r>
            <a:r>
              <a:rPr lang="en-US" altLang="zh-TW" sz="1200" dirty="0" err="1" smtClean="0">
                <a:solidFill>
                  <a:srgbClr val="FFFFFF"/>
                </a:solidFill>
              </a:rPr>
              <a:t>defalutbox</a:t>
            </a:r>
            <a:endParaRPr kumimoji="0" lang="zh-TW" alt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5111331" y="1644067"/>
            <a:ext cx="2552301" cy="369330"/>
          </a:xfrm>
          <a:prstGeom prst="rect">
            <a:avLst/>
          </a:prstGeom>
          <a:solidFill>
            <a:srgbClr val="00B0F0"/>
          </a:solidFill>
          <a:ln w="76200" cap="rnd">
            <a:solidFill>
              <a:srgbClr val="00B0F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convs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7669983" y="1355067"/>
            <a:ext cx="336886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Classic model (VGG residual)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4340516" y="4619269"/>
            <a:ext cx="111985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1200" dirty="0" smtClean="0">
                <a:solidFill>
                  <a:srgbClr val="FFFFFF"/>
                </a:solidFill>
              </a:rPr>
              <a:t>1,128,4,4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1200" dirty="0" smtClean="0">
                <a:solidFill>
                  <a:srgbClr val="FFFFFF"/>
                </a:solidFill>
              </a:rPr>
              <a:t>64 </a:t>
            </a:r>
            <a:r>
              <a:rPr lang="en-US" altLang="zh-TW" sz="1200" dirty="0" err="1" smtClean="0">
                <a:solidFill>
                  <a:srgbClr val="FFFFFF"/>
                </a:solidFill>
              </a:rPr>
              <a:t>defalutbox</a:t>
            </a:r>
            <a:endParaRPr kumimoji="0" lang="zh-TW" alt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  <p:sp>
        <p:nvSpPr>
          <p:cNvPr id="34" name="文字方塊 33"/>
          <p:cNvSpPr txBox="1"/>
          <p:nvPr/>
        </p:nvSpPr>
        <p:spPr>
          <a:xfrm>
            <a:off x="3974350" y="3172705"/>
            <a:ext cx="10589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Class = 2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" name="文字方塊 34"/>
          <p:cNvSpPr txBox="1"/>
          <p:nvPr/>
        </p:nvSpPr>
        <p:spPr>
          <a:xfrm>
            <a:off x="4661017" y="5934672"/>
            <a:ext cx="338329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Output default</a:t>
            </a:r>
            <a:r>
              <a:rPr kumimoji="0" lang="en-US" altLang="zh-TW" sz="18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 box = (4160,4)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baseline="0" dirty="0" smtClean="0">
                <a:solidFill>
                  <a:srgbClr val="FFFFFF"/>
                </a:solidFill>
              </a:rPr>
              <a:t>Output</a:t>
            </a:r>
            <a:r>
              <a:rPr lang="en-US" altLang="zh-TW" dirty="0" smtClean="0">
                <a:solidFill>
                  <a:srgbClr val="FFFFFF"/>
                </a:solidFill>
              </a:rPr>
              <a:t> class = (4160,3)</a:t>
            </a:r>
            <a:br>
              <a:rPr lang="en-US" altLang="zh-TW" dirty="0" smtClean="0">
                <a:solidFill>
                  <a:srgbClr val="FFFFFF"/>
                </a:solidFill>
              </a:rPr>
            </a:br>
            <a:r>
              <a:rPr lang="en-US" altLang="zh-TW" dirty="0" smtClean="0">
                <a:solidFill>
                  <a:srgbClr val="FFFFFF"/>
                </a:solidFill>
              </a:rPr>
              <a:t>Output </a:t>
            </a:r>
            <a:r>
              <a:rPr lang="en-US" altLang="zh-TW" dirty="0" err="1" smtClean="0">
                <a:solidFill>
                  <a:srgbClr val="FFFFFF"/>
                </a:solidFill>
              </a:rPr>
              <a:t>bbox</a:t>
            </a:r>
            <a:r>
              <a:rPr lang="en-US" altLang="zh-TW" dirty="0" smtClean="0">
                <a:solidFill>
                  <a:srgbClr val="FFFFFF"/>
                </a:solidFill>
              </a:rPr>
              <a:t> = (16640)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9193678" y="2264635"/>
            <a:ext cx="259622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TW" sz="1200" dirty="0">
                <a:solidFill>
                  <a:srgbClr val="FFFFFF"/>
                </a:solidFill>
              </a:rPr>
              <a:t>Output channels = </a:t>
            </a:r>
            <a:endParaRPr lang="en-US" altLang="zh-TW" sz="1200" dirty="0" smtClean="0">
              <a:solidFill>
                <a:srgbClr val="FFFFFF"/>
              </a:solidFill>
            </a:endParaRPr>
          </a:p>
          <a:p>
            <a:r>
              <a:rPr lang="en-US" altLang="zh-TW" sz="1200" dirty="0" err="1" smtClean="0">
                <a:solidFill>
                  <a:srgbClr val="FFFFFF"/>
                </a:solidFill>
              </a:rPr>
              <a:t>num_anchors</a:t>
            </a:r>
            <a:r>
              <a:rPr lang="en-US" altLang="zh-TW" sz="1200" dirty="0" smtClean="0">
                <a:solidFill>
                  <a:srgbClr val="FFFFFF"/>
                </a:solidFill>
              </a:rPr>
              <a:t> </a:t>
            </a:r>
            <a:r>
              <a:rPr lang="en-US" altLang="zh-TW" sz="1200" dirty="0">
                <a:solidFill>
                  <a:srgbClr val="FFFFFF"/>
                </a:solidFill>
              </a:rPr>
              <a:t>* (</a:t>
            </a:r>
            <a:r>
              <a:rPr lang="en-US" altLang="zh-TW" sz="1200" dirty="0" err="1">
                <a:solidFill>
                  <a:srgbClr val="FFFFFF"/>
                </a:solidFill>
              </a:rPr>
              <a:t>num_classes</a:t>
            </a:r>
            <a:r>
              <a:rPr lang="en-US" altLang="zh-TW" sz="1200" dirty="0">
                <a:solidFill>
                  <a:srgbClr val="FFFFFF"/>
                </a:solidFill>
              </a:rPr>
              <a:t> + 1 )</a:t>
            </a:r>
          </a:p>
          <a:p>
            <a:endParaRPr lang="zh-TW" altLang="en-US" sz="1200" dirty="0">
              <a:solidFill>
                <a:srgbClr val="FFFFFF"/>
              </a:solidFill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9241199" y="2970144"/>
            <a:ext cx="160236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TW" sz="1200" dirty="0" err="1">
                <a:solidFill>
                  <a:srgbClr val="FFFFFF"/>
                </a:solidFill>
              </a:rPr>
              <a:t>Ouput</a:t>
            </a:r>
            <a:r>
              <a:rPr lang="en-US" altLang="zh-TW" sz="1200" dirty="0">
                <a:solidFill>
                  <a:srgbClr val="FFFFFF"/>
                </a:solidFill>
              </a:rPr>
              <a:t> channel = </a:t>
            </a:r>
            <a:endParaRPr lang="en-US" altLang="zh-TW" sz="1200" dirty="0" smtClean="0">
              <a:solidFill>
                <a:srgbClr val="FFFFFF"/>
              </a:solidFill>
            </a:endParaRPr>
          </a:p>
          <a:p>
            <a:r>
              <a:rPr lang="en-US" altLang="zh-TW" sz="1200" dirty="0" err="1" smtClean="0">
                <a:solidFill>
                  <a:srgbClr val="FFFFFF"/>
                </a:solidFill>
              </a:rPr>
              <a:t>num_anchor</a:t>
            </a:r>
            <a:r>
              <a:rPr lang="en-US" altLang="zh-TW" sz="1200" dirty="0" smtClean="0">
                <a:solidFill>
                  <a:srgbClr val="FFFFFF"/>
                </a:solidFill>
              </a:rPr>
              <a:t> </a:t>
            </a:r>
            <a:r>
              <a:rPr lang="en-US" altLang="zh-TW" sz="1200" dirty="0">
                <a:solidFill>
                  <a:srgbClr val="FFFFFF"/>
                </a:solidFill>
              </a:rPr>
              <a:t>box * 4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775053" y="1962191"/>
            <a:ext cx="1775264" cy="248347"/>
          </a:xfrm>
          <a:prstGeom prst="rect">
            <a:avLst/>
          </a:prstGeom>
          <a:solidFill>
            <a:srgbClr val="00B05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852245" y="3561529"/>
            <a:ext cx="639544" cy="240229"/>
          </a:xfrm>
          <a:prstGeom prst="rect">
            <a:avLst/>
          </a:prstGeom>
          <a:solidFill>
            <a:srgbClr val="00B05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1102" y="3129947"/>
            <a:ext cx="1694047" cy="36933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 smtClean="0"/>
              <a:t>Default box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-7446" y="4298983"/>
            <a:ext cx="1694047" cy="36933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Pred</a:t>
            </a: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 class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1102" y="5694629"/>
            <a:ext cx="1694047" cy="36933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Gt class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020562" y="4260213"/>
            <a:ext cx="1492660" cy="248347"/>
          </a:xfrm>
          <a:prstGeom prst="rect">
            <a:avLst/>
          </a:prstGeom>
          <a:solidFill>
            <a:srgbClr val="00B05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2020562" y="4913664"/>
            <a:ext cx="1492660" cy="248347"/>
          </a:xfrm>
          <a:prstGeom prst="rect">
            <a:avLst/>
          </a:prstGeom>
          <a:solidFill>
            <a:srgbClr val="00B05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3153516" y="4604839"/>
            <a:ext cx="36933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…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014675" y="5735725"/>
            <a:ext cx="1492660" cy="2483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014675" y="6396885"/>
            <a:ext cx="639544" cy="2402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11102" y="6332334"/>
            <a:ext cx="1694047" cy="36933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 err="1" smtClean="0"/>
              <a:t>Bouning</a:t>
            </a:r>
            <a:r>
              <a:rPr lang="en-US" altLang="zh-TW" dirty="0" smtClean="0"/>
              <a:t> box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" name="圓角矩形 48"/>
          <p:cNvSpPr/>
          <p:nvPr/>
        </p:nvSpPr>
        <p:spPr>
          <a:xfrm>
            <a:off x="11102" y="5550304"/>
            <a:ext cx="3916005" cy="1225881"/>
          </a:xfrm>
          <a:prstGeom prst="roundRect">
            <a:avLst/>
          </a:prstGeom>
          <a:noFill/>
          <a:ln w="76200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2142653" y="5943634"/>
            <a:ext cx="4129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1,3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2869882" y="6382247"/>
            <a:ext cx="5828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(1,4)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chemeClr val="bg1">
                  <a:lumMod val="10000"/>
                  <a:lumOff val="90000"/>
                </a:schemeClr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446670" y="4821056"/>
            <a:ext cx="79765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 smtClean="0">
                <a:solidFill>
                  <a:srgbClr val="FFFFFF"/>
                </a:solidFill>
              </a:rPr>
              <a:t>4160</a:t>
            </a: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,3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" name="圓角矩形 52"/>
          <p:cNvSpPr/>
          <p:nvPr/>
        </p:nvSpPr>
        <p:spPr>
          <a:xfrm>
            <a:off x="15712" y="2889877"/>
            <a:ext cx="3916005" cy="1225881"/>
          </a:xfrm>
          <a:prstGeom prst="roundRect">
            <a:avLst/>
          </a:prstGeom>
          <a:noFill/>
          <a:ln w="76200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圓角矩形 53"/>
          <p:cNvSpPr/>
          <p:nvPr/>
        </p:nvSpPr>
        <p:spPr>
          <a:xfrm>
            <a:off x="11102" y="4208115"/>
            <a:ext cx="3916005" cy="1225881"/>
          </a:xfrm>
          <a:prstGeom prst="roundRect">
            <a:avLst/>
          </a:prstGeom>
          <a:noFill/>
          <a:ln w="76200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2350603" y="2942014"/>
            <a:ext cx="639544" cy="240229"/>
          </a:xfrm>
          <a:prstGeom prst="rect">
            <a:avLst/>
          </a:prstGeom>
          <a:solidFill>
            <a:srgbClr val="00B05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2363264" y="3743817"/>
            <a:ext cx="639544" cy="240229"/>
          </a:xfrm>
          <a:prstGeom prst="rect">
            <a:avLst/>
          </a:prstGeom>
          <a:solidFill>
            <a:srgbClr val="00B05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2576340" y="3281583"/>
            <a:ext cx="36933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…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515680" y="3597976"/>
            <a:ext cx="79765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 smtClean="0">
                <a:solidFill>
                  <a:srgbClr val="FFFFFF"/>
                </a:solidFill>
              </a:rPr>
              <a:t>4160</a:t>
            </a: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,4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文字方塊 58"/>
          <p:cNvSpPr txBox="1"/>
          <p:nvPr/>
        </p:nvSpPr>
        <p:spPr>
          <a:xfrm>
            <a:off x="8016232" y="1631637"/>
            <a:ext cx="302262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0" lang="en-US" altLang="zh-TW" sz="1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Century Gothic"/>
              </a:rPr>
              <a:t>32,32,</a:t>
            </a:r>
            <a:r>
              <a:rPr lang="en-US" altLang="zh-TW" sz="1200" dirty="0" smtClean="0">
                <a:solidFill>
                  <a:srgbClr val="FFFFFF"/>
                </a:solidFill>
              </a:rPr>
              <a:t>num_anchors </a:t>
            </a:r>
            <a:r>
              <a:rPr lang="en-US" altLang="zh-TW" sz="1200" dirty="0">
                <a:solidFill>
                  <a:srgbClr val="FFFFFF"/>
                </a:solidFill>
              </a:rPr>
              <a:t>* (</a:t>
            </a:r>
            <a:r>
              <a:rPr lang="en-US" altLang="zh-TW" sz="1200" dirty="0" err="1">
                <a:solidFill>
                  <a:srgbClr val="FFFFFF"/>
                </a:solidFill>
              </a:rPr>
              <a:t>num_classes</a:t>
            </a:r>
            <a:r>
              <a:rPr lang="en-US" altLang="zh-TW" sz="1200" dirty="0">
                <a:solidFill>
                  <a:srgbClr val="FFFFFF"/>
                </a:solidFill>
              </a:rPr>
              <a:t> + 1 )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  <p:sp>
        <p:nvSpPr>
          <p:cNvPr id="60" name="文字方塊 59"/>
          <p:cNvSpPr txBox="1"/>
          <p:nvPr/>
        </p:nvSpPr>
        <p:spPr>
          <a:xfrm>
            <a:off x="7814792" y="3619008"/>
            <a:ext cx="1902122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0" lang="en-US" altLang="zh-TW" sz="11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Century Gothic"/>
              </a:rPr>
              <a:t>32,32,</a:t>
            </a:r>
            <a:r>
              <a:rPr lang="en-US" altLang="zh-TW" sz="1100" dirty="0">
                <a:solidFill>
                  <a:srgbClr val="FFFFFF"/>
                </a:solidFill>
              </a:rPr>
              <a:t> </a:t>
            </a:r>
            <a:r>
              <a:rPr lang="en-US" altLang="zh-TW" sz="1100" dirty="0" err="1">
                <a:solidFill>
                  <a:srgbClr val="FFFFFF"/>
                </a:solidFill>
              </a:rPr>
              <a:t>num_anchor</a:t>
            </a:r>
            <a:r>
              <a:rPr lang="en-US" altLang="zh-TW" sz="1100" dirty="0">
                <a:solidFill>
                  <a:srgbClr val="FFFFFF"/>
                </a:solidFill>
              </a:rPr>
              <a:t> box * 4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8805058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Faster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18712" y="2222287"/>
            <a:ext cx="8853608" cy="3638764"/>
          </a:xfrm>
        </p:spPr>
        <p:txBody>
          <a:bodyPr/>
          <a:lstStyle/>
          <a:p>
            <a:r>
              <a:rPr lang="en-US" altLang="zh-TW" dirty="0" smtClean="0"/>
              <a:t>VGG-16 </a:t>
            </a:r>
            <a:r>
              <a:rPr lang="en-US" altLang="zh-TW" dirty="0"/>
              <a:t>as the base feature extractor [17]. VGG-16 is a powerful, accurate classification network but it is needlessly complex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uses </a:t>
            </a:r>
            <a:r>
              <a:rPr lang="en-US" altLang="zh-TW" dirty="0"/>
              <a:t>a custom network based on the </a:t>
            </a:r>
            <a:r>
              <a:rPr lang="en-US" altLang="zh-TW" dirty="0" err="1">
                <a:solidFill>
                  <a:schemeClr val="accent4">
                    <a:lumMod val="75000"/>
                  </a:schemeClr>
                </a:solidFill>
              </a:rPr>
              <a:t>Googlenet</a:t>
            </a:r>
            <a:r>
              <a:rPr lang="en-US" altLang="zh-TW" dirty="0"/>
              <a:t> architecture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4358030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Google net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30" y="2144290"/>
            <a:ext cx="5704420" cy="371676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240" y="1982205"/>
            <a:ext cx="5368812" cy="4257241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705600" y="3068320"/>
            <a:ext cx="1757680" cy="2631440"/>
          </a:xfrm>
          <a:prstGeom prst="rect">
            <a:avLst/>
          </a:prstGeom>
          <a:noFill/>
          <a:ln w="76200" cap="rnd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578851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useful 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altLang="zh-TW" dirty="0" smtClean="0"/>
              <a:t>First: use 1x1 </a:t>
            </a:r>
            <a:r>
              <a:rPr lang="en-US" altLang="zh-TW" dirty="0" err="1" smtClean="0"/>
              <a:t>conv</a:t>
            </a:r>
            <a:r>
              <a:rPr lang="en-US" altLang="zh-TW" dirty="0" smtClean="0"/>
              <a:t>:</a:t>
            </a:r>
          </a:p>
          <a:p>
            <a:pPr lvl="1"/>
            <a:r>
              <a:rPr lang="en-US" altLang="zh-TW" dirty="0"/>
              <a:t>1 × 1 filters to compress the feature representation between 3 × 3 convolutions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Context about channel wise </a:t>
            </a:r>
          </a:p>
          <a:p>
            <a:pPr lvl="1"/>
            <a:r>
              <a:rPr lang="en-US" altLang="zh-TW" dirty="0" smtClean="0"/>
              <a:t>1x1 </a:t>
            </a:r>
            <a:r>
              <a:rPr lang="en-US" altLang="zh-TW" dirty="0" err="1" smtClean="0"/>
              <a:t>conv</a:t>
            </a:r>
            <a:r>
              <a:rPr lang="en-US" altLang="zh-TW" dirty="0" smtClean="0"/>
              <a:t> can increase / </a:t>
            </a:r>
            <a:r>
              <a:rPr lang="en-US" altLang="zh-TW" dirty="0"/>
              <a:t>decrease </a:t>
            </a:r>
            <a:r>
              <a:rPr lang="en-US" altLang="zh-TW" dirty="0" smtClean="0"/>
              <a:t>dimension, decrease parameters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240" y="1982205"/>
            <a:ext cx="5368812" cy="425724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05600" y="3068320"/>
            <a:ext cx="1757680" cy="2631440"/>
          </a:xfrm>
          <a:prstGeom prst="rect">
            <a:avLst/>
          </a:prstGeom>
          <a:noFill/>
          <a:ln w="76200" cap="rnd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562760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 path from YOLO to YOLOv2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97" y="2283777"/>
            <a:ext cx="9628823" cy="41890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913120" y="3556000"/>
            <a:ext cx="467360" cy="650240"/>
          </a:xfrm>
          <a:prstGeom prst="rect">
            <a:avLst/>
          </a:prstGeom>
          <a:noFill/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83360" y="4439920"/>
            <a:ext cx="8442960" cy="314960"/>
          </a:xfrm>
          <a:prstGeom prst="rect">
            <a:avLst/>
          </a:prstGeom>
          <a:noFill/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797530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 for detection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18712" y="2222287"/>
            <a:ext cx="10204888" cy="3638764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the number of outputs we need for detection. For VOC we predict 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</a:rPr>
              <a:t>5 boxes </a:t>
            </a:r>
            <a:r>
              <a:rPr lang="en-US" altLang="zh-TW" sz="2400" dirty="0"/>
              <a:t>with </a:t>
            </a:r>
            <a:r>
              <a:rPr lang="en-US" altLang="zh-TW" sz="2400" dirty="0">
                <a:solidFill>
                  <a:srgbClr val="FF0000"/>
                </a:solidFill>
              </a:rPr>
              <a:t>5 coordinates</a:t>
            </a:r>
            <a:r>
              <a:rPr lang="en-US" altLang="zh-TW" sz="2400" dirty="0"/>
              <a:t> each and </a:t>
            </a:r>
            <a:r>
              <a:rPr lang="en-US" altLang="zh-TW" sz="2400" dirty="0">
                <a:solidFill>
                  <a:srgbClr val="FFFF00"/>
                </a:solidFill>
              </a:rPr>
              <a:t>20 classes </a:t>
            </a:r>
            <a:r>
              <a:rPr lang="en-US" altLang="zh-TW" sz="2400" dirty="0"/>
              <a:t>per box so 125 filters. </a:t>
            </a:r>
            <a:endParaRPr lang="en-US" altLang="zh-TW" sz="2400" dirty="0" smtClean="0"/>
          </a:p>
          <a:p>
            <a:r>
              <a:rPr lang="en-US" altLang="zh-TW" sz="2400" dirty="0" smtClean="0">
                <a:solidFill>
                  <a:schemeClr val="accent4">
                    <a:lumMod val="75000"/>
                  </a:schemeClr>
                </a:solidFill>
              </a:rPr>
              <a:t>5</a:t>
            </a:r>
            <a:r>
              <a:rPr lang="en-US" altLang="zh-TW" sz="2400" dirty="0" smtClean="0"/>
              <a:t>* (</a:t>
            </a:r>
            <a:r>
              <a:rPr lang="en-US" altLang="zh-TW" sz="2400" dirty="0" smtClean="0">
                <a:solidFill>
                  <a:srgbClr val="FF0000"/>
                </a:solidFill>
              </a:rPr>
              <a:t>5</a:t>
            </a:r>
            <a:r>
              <a:rPr lang="en-US" altLang="zh-TW" sz="2400" dirty="0" smtClean="0"/>
              <a:t> + </a:t>
            </a:r>
            <a:r>
              <a:rPr lang="en-US" altLang="zh-TW" sz="2400" dirty="0" smtClean="0">
                <a:solidFill>
                  <a:srgbClr val="FFFF00"/>
                </a:solidFill>
              </a:rPr>
              <a:t>20</a:t>
            </a:r>
            <a:r>
              <a:rPr lang="en-US" altLang="zh-TW" sz="2400" dirty="0" smtClean="0"/>
              <a:t> ) = 125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8572642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18711" y="2222287"/>
            <a:ext cx="10563287" cy="3638764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propose a joint training algorithm that allows us </a:t>
            </a:r>
            <a:r>
              <a:rPr lang="en-US" altLang="zh-TW" sz="2400" dirty="0">
                <a:solidFill>
                  <a:srgbClr val="FFC000"/>
                </a:solidFill>
              </a:rPr>
              <a:t>to train object detectors on both detection and classification data</a:t>
            </a:r>
            <a:r>
              <a:rPr lang="en-US" altLang="zh-TW" sz="2400" dirty="0"/>
              <a:t>. </a:t>
            </a:r>
            <a:endParaRPr lang="en-US" altLang="zh-TW" sz="2400" dirty="0" smtClean="0"/>
          </a:p>
          <a:p>
            <a:r>
              <a:rPr lang="en-US" altLang="zh-TW" sz="2400" dirty="0" smtClean="0"/>
              <a:t>Our </a:t>
            </a:r>
            <a:r>
              <a:rPr lang="en-US" altLang="zh-TW" sz="2400" dirty="0"/>
              <a:t>method leverages labeled detection images </a:t>
            </a:r>
            <a:r>
              <a:rPr lang="en-US" altLang="zh-TW" sz="2400" dirty="0">
                <a:solidFill>
                  <a:srgbClr val="FFC000"/>
                </a:solidFill>
              </a:rPr>
              <a:t>to learn to precisely localize objects while it uses classification images </a:t>
            </a:r>
            <a:r>
              <a:rPr lang="en-US" altLang="zh-TW" sz="2400" dirty="0"/>
              <a:t>to increase its vocabulary and robustness.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46047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Data augmentation</a:t>
            </a:r>
            <a:endParaRPr lang="zh-TW" altLang="en-US" dirty="0"/>
          </a:p>
        </p:txBody>
      </p:sp>
      <p:sp>
        <p:nvSpPr>
          <p:cNvPr id="4" name="標題 1"/>
          <p:cNvSpPr txBox="1">
            <a:spLocks/>
          </p:cNvSpPr>
          <p:nvPr/>
        </p:nvSpPr>
        <p:spPr>
          <a:xfrm>
            <a:off x="809999" y="447188"/>
            <a:ext cx="10572000" cy="970450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hangingPunct="1"/>
            <a:r>
              <a:rPr lang="en-US" altLang="zh-TW" dirty="0" smtClean="0"/>
              <a:t>Data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7382"/>
            <a:ext cx="2021305" cy="202130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719" y="1864826"/>
            <a:ext cx="4433336" cy="2171583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263448" y="4201210"/>
            <a:ext cx="5981764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TW" sz="2400" dirty="0">
                <a:solidFill>
                  <a:srgbClr val="FFFFFF"/>
                </a:solidFill>
              </a:rPr>
              <a:t>Random expansion creates more </a:t>
            </a:r>
            <a:r>
              <a:rPr lang="en-US" altLang="zh-TW" sz="2400" dirty="0">
                <a:solidFill>
                  <a:srgbClr val="FFFF00"/>
                </a:solidFill>
              </a:rPr>
              <a:t>small</a:t>
            </a:r>
            <a:r>
              <a:rPr lang="en-US" altLang="zh-TW" sz="2400" dirty="0">
                <a:solidFill>
                  <a:srgbClr val="FFFFFF"/>
                </a:solidFill>
              </a:rPr>
              <a:t> </a:t>
            </a:r>
            <a:endParaRPr lang="en-US" altLang="zh-TW" sz="2400" dirty="0" smtClean="0">
              <a:solidFill>
                <a:srgbClr val="FFFFFF"/>
              </a:solidFill>
            </a:endParaRPr>
          </a:p>
          <a:p>
            <a:r>
              <a:rPr lang="en-US" altLang="zh-TW" sz="2400" dirty="0" smtClean="0">
                <a:solidFill>
                  <a:srgbClr val="FFFFFF"/>
                </a:solidFill>
              </a:rPr>
              <a:t>training </a:t>
            </a:r>
            <a:r>
              <a:rPr lang="en-US" altLang="zh-TW" sz="2400" dirty="0">
                <a:solidFill>
                  <a:srgbClr val="FFFFFF"/>
                </a:solidFill>
              </a:rPr>
              <a:t>examples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4440" y="1775099"/>
            <a:ext cx="3706000" cy="3317530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0" y="5355152"/>
            <a:ext cx="10361168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TW" sz="2400" dirty="0">
                <a:solidFill>
                  <a:srgbClr val="FFFFFF"/>
                </a:solidFill>
              </a:rPr>
              <a:t>each sampled patch is resized to fixed size and is horizontally flipped </a:t>
            </a:r>
            <a:endParaRPr lang="en-US" altLang="zh-TW" sz="2400" dirty="0" smtClean="0">
              <a:solidFill>
                <a:srgbClr val="FFFFFF"/>
              </a:solidFill>
            </a:endParaRPr>
          </a:p>
          <a:p>
            <a:r>
              <a:rPr lang="en-US" altLang="zh-TW" sz="2400" dirty="0" smtClean="0">
                <a:solidFill>
                  <a:srgbClr val="FFFFFF"/>
                </a:solidFill>
              </a:rPr>
              <a:t>with </a:t>
            </a:r>
            <a:r>
              <a:rPr lang="en-US" altLang="zh-TW" sz="2400" dirty="0">
                <a:solidFill>
                  <a:srgbClr val="FFFFFF"/>
                </a:solidFill>
              </a:rPr>
              <a:t>probability </a:t>
            </a:r>
            <a:r>
              <a:rPr lang="en-US" altLang="zh-TW" sz="2400" dirty="0" smtClean="0">
                <a:solidFill>
                  <a:srgbClr val="FFFFFF"/>
                </a:solidFill>
              </a:rPr>
              <a:t>of </a:t>
            </a:r>
            <a:r>
              <a:rPr lang="en-US" altLang="zh-TW" sz="2400" dirty="0">
                <a:solidFill>
                  <a:srgbClr val="FFFFFF"/>
                </a:solidFill>
              </a:rPr>
              <a:t>0.5, in addition to applying some photo-metric </a:t>
            </a:r>
            <a:endParaRPr lang="en-US" altLang="zh-TW" sz="2400" dirty="0" smtClean="0">
              <a:solidFill>
                <a:srgbClr val="FFFFFF"/>
              </a:solidFill>
            </a:endParaRPr>
          </a:p>
          <a:p>
            <a:r>
              <a:rPr lang="en-US" altLang="zh-TW" sz="2400" dirty="0" smtClean="0">
                <a:solidFill>
                  <a:srgbClr val="FFFFFF"/>
                </a:solidFill>
              </a:rPr>
              <a:t>distortions </a:t>
            </a:r>
            <a:r>
              <a:rPr lang="en-US" altLang="zh-TW" sz="2400" dirty="0">
                <a:solidFill>
                  <a:srgbClr val="FFFFFF"/>
                </a:solidFill>
              </a:rPr>
              <a:t>similar to those described 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4536066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Stronger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18712" y="2222287"/>
            <a:ext cx="9188888" cy="3638764"/>
          </a:xfrm>
        </p:spPr>
        <p:txBody>
          <a:bodyPr>
            <a:normAutofit/>
          </a:bodyPr>
          <a:lstStyle/>
          <a:p>
            <a:r>
              <a:rPr lang="en-US" altLang="zh-TW" sz="2400" dirty="0" smtClean="0"/>
              <a:t>jointly </a:t>
            </a:r>
            <a:r>
              <a:rPr lang="en-US" altLang="zh-TW" sz="2400" dirty="0"/>
              <a:t>training on classification and detection </a:t>
            </a:r>
            <a:r>
              <a:rPr lang="en-US" altLang="zh-TW" sz="2400" dirty="0" smtClean="0"/>
              <a:t>data</a:t>
            </a:r>
          </a:p>
          <a:p>
            <a:r>
              <a:rPr lang="en-US" altLang="zh-TW" sz="2400" dirty="0"/>
              <a:t>training we mix images from both detection and classification </a:t>
            </a:r>
            <a:r>
              <a:rPr lang="en-US" altLang="zh-TW" sz="2400" dirty="0" smtClean="0"/>
              <a:t>datasets .</a:t>
            </a:r>
          </a:p>
          <a:p>
            <a:r>
              <a:rPr lang="en-US" altLang="zh-TW" sz="2400" dirty="0" smtClean="0"/>
              <a:t>When </a:t>
            </a:r>
            <a:r>
              <a:rPr lang="en-US" altLang="zh-TW" sz="2400" dirty="0"/>
              <a:t>our network sees an </a:t>
            </a:r>
            <a:r>
              <a:rPr lang="en-US" altLang="zh-TW" sz="2400" dirty="0">
                <a:solidFill>
                  <a:srgbClr val="FFC000"/>
                </a:solidFill>
              </a:rPr>
              <a:t>image labelled for detection </a:t>
            </a:r>
            <a:r>
              <a:rPr lang="en-US" altLang="zh-TW" sz="2400" dirty="0"/>
              <a:t>we can </a:t>
            </a:r>
            <a:r>
              <a:rPr lang="en-US" altLang="zh-TW" sz="2400" dirty="0" err="1"/>
              <a:t>backpropagate</a:t>
            </a:r>
            <a:r>
              <a:rPr lang="en-US" altLang="zh-TW" sz="2400" dirty="0"/>
              <a:t> based on the </a:t>
            </a:r>
            <a:r>
              <a:rPr lang="en-US" altLang="zh-TW" sz="2400" dirty="0">
                <a:solidFill>
                  <a:srgbClr val="FFC000"/>
                </a:solidFill>
              </a:rPr>
              <a:t>full YOLOv2 loss function</a:t>
            </a:r>
            <a:r>
              <a:rPr lang="en-US" altLang="zh-TW" sz="2400" dirty="0"/>
              <a:t>. </a:t>
            </a:r>
            <a:endParaRPr lang="en-US" altLang="zh-TW" sz="2400" dirty="0" smtClean="0"/>
          </a:p>
          <a:p>
            <a:r>
              <a:rPr lang="en-US" altLang="zh-TW" sz="2400" dirty="0" smtClean="0"/>
              <a:t>When </a:t>
            </a:r>
            <a:r>
              <a:rPr lang="en-US" altLang="zh-TW" sz="2400" dirty="0"/>
              <a:t>it sees a </a:t>
            </a:r>
            <a:r>
              <a:rPr lang="en-US" altLang="zh-TW" sz="2400" dirty="0">
                <a:solidFill>
                  <a:srgbClr val="FFC000"/>
                </a:solidFill>
              </a:rPr>
              <a:t>classification image </a:t>
            </a:r>
            <a:r>
              <a:rPr lang="en-US" altLang="zh-TW" sz="2400" dirty="0"/>
              <a:t>we only </a:t>
            </a:r>
            <a:r>
              <a:rPr lang="en-US" altLang="zh-TW" sz="2400" dirty="0" err="1"/>
              <a:t>backpropagate</a:t>
            </a:r>
            <a:r>
              <a:rPr lang="en-US" altLang="zh-TW" sz="2400" dirty="0"/>
              <a:t> loss from the </a:t>
            </a:r>
            <a:r>
              <a:rPr lang="en-US" altLang="zh-TW" sz="2400" dirty="0" smtClean="0">
                <a:solidFill>
                  <a:srgbClr val="FFC000"/>
                </a:solidFill>
              </a:rPr>
              <a:t>classification specific </a:t>
            </a:r>
            <a:r>
              <a:rPr lang="en-US" altLang="zh-TW" sz="2400" dirty="0">
                <a:solidFill>
                  <a:srgbClr val="FFC000"/>
                </a:solidFill>
              </a:rPr>
              <a:t>parts </a:t>
            </a:r>
            <a:r>
              <a:rPr lang="en-US" altLang="zh-TW" sz="2400" dirty="0"/>
              <a:t>of the architecture.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9025678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Hierarchical </a:t>
            </a:r>
            <a:r>
              <a:rPr lang="en-US" altLang="zh-TW" dirty="0" err="1" smtClean="0"/>
              <a:t>classfication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379659" y="1558817"/>
            <a:ext cx="7878248" cy="36387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400" dirty="0"/>
              <a:t>Most approaches to classification assume a </a:t>
            </a:r>
            <a:r>
              <a:rPr lang="en-US" altLang="zh-TW" sz="2400" b="1" dirty="0">
                <a:solidFill>
                  <a:srgbClr val="FFC000"/>
                </a:solidFill>
              </a:rPr>
              <a:t>flat structure </a:t>
            </a:r>
            <a:r>
              <a:rPr lang="en-US" altLang="zh-TW" sz="2400" dirty="0"/>
              <a:t>to the labels however for combining </a:t>
            </a:r>
            <a:r>
              <a:rPr lang="en-US" altLang="zh-TW" sz="2400" dirty="0" smtClean="0"/>
              <a:t>datasets</a:t>
            </a:r>
            <a:r>
              <a:rPr lang="en-US" altLang="zh-TW" sz="2400" dirty="0"/>
              <a:t>, structure is exactly what we need</a:t>
            </a:r>
            <a:r>
              <a:rPr lang="en-US" altLang="zh-TW" sz="2400" dirty="0" smtClean="0"/>
              <a:t>.</a:t>
            </a:r>
          </a:p>
          <a:p>
            <a:pPr marL="0" indent="0">
              <a:buNone/>
            </a:pPr>
            <a:endParaRPr lang="en-US" altLang="zh-TW" sz="2400" dirty="0"/>
          </a:p>
          <a:p>
            <a:pPr marL="0" indent="0">
              <a:buNone/>
            </a:pPr>
            <a:r>
              <a:rPr lang="en-US" altLang="zh-TW" sz="2400" dirty="0"/>
              <a:t>WordNet is structured as a </a:t>
            </a:r>
            <a:r>
              <a:rPr lang="en-US" altLang="zh-TW" sz="2400" b="1" dirty="0">
                <a:solidFill>
                  <a:srgbClr val="FFC000"/>
                </a:solidFill>
              </a:rPr>
              <a:t>directed graph</a:t>
            </a:r>
            <a:r>
              <a:rPr lang="en-US" altLang="zh-TW" sz="2400" dirty="0"/>
              <a:t>, not a tree, because language is complex. 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312" y="1963737"/>
            <a:ext cx="3076575" cy="282892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51" y="4792662"/>
            <a:ext cx="74104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5655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WordTree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330168"/>
            <a:ext cx="5397759" cy="168572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" y="1866687"/>
            <a:ext cx="6461760" cy="3852022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6644640" y="4307840"/>
            <a:ext cx="5405120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TW" sz="2400" dirty="0" smtClean="0">
                <a:solidFill>
                  <a:srgbClr val="FFFFFF"/>
                </a:solidFill>
              </a:rPr>
              <a:t>To </a:t>
            </a:r>
            <a:r>
              <a:rPr lang="en-US" altLang="zh-TW" sz="2400" dirty="0">
                <a:solidFill>
                  <a:srgbClr val="FFFFFF"/>
                </a:solidFill>
              </a:rPr>
              <a:t>perform classification with </a:t>
            </a:r>
            <a:r>
              <a:rPr lang="en-US" altLang="zh-TW" sz="2400" dirty="0" err="1">
                <a:solidFill>
                  <a:srgbClr val="FFFFFF"/>
                </a:solidFill>
              </a:rPr>
              <a:t>WordTree</a:t>
            </a:r>
            <a:r>
              <a:rPr lang="en-US" altLang="zh-TW" sz="2400" dirty="0">
                <a:solidFill>
                  <a:srgbClr val="FFFFFF"/>
                </a:solidFill>
              </a:rPr>
              <a:t> we predict </a:t>
            </a:r>
            <a:r>
              <a:rPr lang="en-US" altLang="zh-TW" sz="2400" b="1" dirty="0">
                <a:solidFill>
                  <a:srgbClr val="FFC000"/>
                </a:solidFill>
              </a:rPr>
              <a:t>conditional probabilities </a:t>
            </a:r>
            <a:r>
              <a:rPr lang="en-US" altLang="zh-TW" sz="2400" dirty="0">
                <a:solidFill>
                  <a:srgbClr val="FFFFFF"/>
                </a:solidFill>
              </a:rPr>
              <a:t>at every node for the probability of each hyponym of that </a:t>
            </a:r>
            <a:r>
              <a:rPr lang="en-US" altLang="zh-TW" sz="2400" dirty="0" err="1">
                <a:solidFill>
                  <a:srgbClr val="FFFFFF"/>
                </a:solidFill>
              </a:rPr>
              <a:t>synset</a:t>
            </a:r>
            <a:r>
              <a:rPr lang="en-US" altLang="zh-TW" sz="2400" dirty="0">
                <a:solidFill>
                  <a:srgbClr val="FFFFFF"/>
                </a:solidFill>
              </a:rPr>
              <a:t> given that </a:t>
            </a:r>
            <a:r>
              <a:rPr lang="en-US" altLang="zh-TW" sz="2400" dirty="0" err="1">
                <a:solidFill>
                  <a:srgbClr val="FFFFFF"/>
                </a:solidFill>
              </a:rPr>
              <a:t>synset</a:t>
            </a:r>
            <a:endParaRPr kumimoji="0" lang="zh-TW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79720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Prediction on </a:t>
            </a:r>
            <a:r>
              <a:rPr lang="en-US" altLang="zh-TW" dirty="0" err="1" smtClean="0"/>
              <a:t>wordtree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0" y="1969795"/>
            <a:ext cx="10347128" cy="3638764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To perform classification with </a:t>
            </a:r>
            <a:r>
              <a:rPr lang="en-US" altLang="zh-TW" sz="2400" dirty="0" err="1"/>
              <a:t>WordTree</a:t>
            </a:r>
            <a:r>
              <a:rPr lang="en-US" altLang="zh-TW" sz="2400" dirty="0"/>
              <a:t> we predict </a:t>
            </a:r>
            <a:r>
              <a:rPr lang="en-US" altLang="zh-TW" sz="2400" b="1" dirty="0">
                <a:solidFill>
                  <a:srgbClr val="FFC000"/>
                </a:solidFill>
              </a:rPr>
              <a:t>conditional probabilities </a:t>
            </a:r>
            <a:r>
              <a:rPr lang="en-US" altLang="zh-TW" sz="2400" dirty="0"/>
              <a:t>at every node for the probability of each hyponym of that </a:t>
            </a:r>
            <a:r>
              <a:rPr lang="en-US" altLang="zh-TW" sz="2400" dirty="0" err="1"/>
              <a:t>synset</a:t>
            </a:r>
            <a:r>
              <a:rPr lang="en-US" altLang="zh-TW" sz="2400" dirty="0"/>
              <a:t> given that </a:t>
            </a:r>
            <a:r>
              <a:rPr lang="en-US" altLang="zh-TW" sz="2400" dirty="0" err="1" smtClean="0"/>
              <a:t>synset</a:t>
            </a:r>
            <a:endParaRPr lang="en-US" altLang="zh-TW" sz="2400" dirty="0" smtClean="0"/>
          </a:p>
          <a:p>
            <a:endParaRPr lang="en-US" altLang="zh-TW" sz="2400" dirty="0"/>
          </a:p>
          <a:p>
            <a:endParaRPr lang="en-US" altLang="zh-TW" sz="2400" dirty="0" smtClean="0"/>
          </a:p>
          <a:p>
            <a:endParaRPr lang="en-US" altLang="zh-TW" sz="2400" dirty="0"/>
          </a:p>
          <a:p>
            <a:endParaRPr lang="zh-TW" altLang="en-US" sz="2400" dirty="0"/>
          </a:p>
          <a:p>
            <a:endParaRPr lang="zh-TW" altLang="en-US" sz="24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93" y="3670617"/>
            <a:ext cx="2117408" cy="28289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59236" y="5540057"/>
            <a:ext cx="4438256" cy="474663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259236" y="5540057"/>
            <a:ext cx="1109564" cy="474663"/>
          </a:xfrm>
          <a:prstGeom prst="rect">
            <a:avLst/>
          </a:prstGeom>
          <a:solidFill>
            <a:srgbClr val="92D050"/>
          </a:solidFill>
          <a:ln w="15875" cap="rnd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368800" y="5540057"/>
            <a:ext cx="1109564" cy="474663"/>
          </a:xfrm>
          <a:prstGeom prst="rect">
            <a:avLst/>
          </a:prstGeom>
          <a:solidFill>
            <a:srgbClr val="00B0F0"/>
          </a:solidFill>
          <a:ln w="15875" cap="rnd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478364" y="5540057"/>
            <a:ext cx="1109564" cy="474663"/>
          </a:xfrm>
          <a:prstGeom prst="rect">
            <a:avLst/>
          </a:prstGeom>
          <a:solidFill>
            <a:srgbClr val="0070C0"/>
          </a:solidFill>
          <a:ln w="15875" cap="rnd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87928" y="5540057"/>
            <a:ext cx="1109564" cy="474663"/>
          </a:xfrm>
          <a:prstGeom prst="rect">
            <a:avLst/>
          </a:prstGeom>
          <a:solidFill>
            <a:srgbClr val="7030A0"/>
          </a:solidFill>
          <a:ln w="15875" cap="rnd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右大括弧 10"/>
          <p:cNvSpPr/>
          <p:nvPr/>
        </p:nvSpPr>
        <p:spPr>
          <a:xfrm rot="5400000">
            <a:off x="5325594" y="4094358"/>
            <a:ext cx="305540" cy="4438256"/>
          </a:xfrm>
          <a:prstGeom prst="rightBrace">
            <a:avLst/>
          </a:prstGeom>
          <a:noFill/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445760" y="6427588"/>
            <a:ext cx="96757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softmax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639" y="3087309"/>
            <a:ext cx="5973959" cy="222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2618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Joint classification and  detection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09999" y="3912869"/>
            <a:ext cx="10418248" cy="2945131"/>
          </a:xfrm>
        </p:spPr>
        <p:txBody>
          <a:bodyPr>
            <a:normAutofit/>
          </a:bodyPr>
          <a:lstStyle/>
          <a:p>
            <a:r>
              <a:rPr lang="en-US" altLang="zh-TW" sz="2800" b="1" dirty="0" smtClean="0"/>
              <a:t>Total 9418 class ( 9K </a:t>
            </a:r>
            <a:r>
              <a:rPr lang="en-US" altLang="zh-TW" sz="2800" b="1" dirty="0" err="1" smtClean="0"/>
              <a:t>imageNet</a:t>
            </a:r>
            <a:r>
              <a:rPr lang="en-US" altLang="zh-TW" sz="2800" b="1" dirty="0" smtClean="0"/>
              <a:t> + 80 COCO)</a:t>
            </a:r>
          </a:p>
          <a:p>
            <a:r>
              <a:rPr lang="en-US" altLang="zh-TW" sz="2800" b="1" dirty="0" smtClean="0"/>
              <a:t>Last </a:t>
            </a:r>
            <a:r>
              <a:rPr lang="en-US" altLang="zh-TW" sz="2800" b="1" dirty="0"/>
              <a:t>layer 17 x 17 x </a:t>
            </a:r>
            <a:r>
              <a:rPr lang="en-US" altLang="zh-TW" sz="2800" b="1" dirty="0" smtClean="0">
                <a:solidFill>
                  <a:srgbClr val="FFC000"/>
                </a:solidFill>
              </a:rPr>
              <a:t>3</a:t>
            </a:r>
            <a:r>
              <a:rPr lang="en-US" altLang="zh-TW" sz="2800" b="1" dirty="0" smtClean="0"/>
              <a:t> </a:t>
            </a:r>
            <a:r>
              <a:rPr lang="en-US" altLang="zh-TW" sz="2800" b="1" dirty="0"/>
              <a:t>x( 9418 + 4 + 1 </a:t>
            </a:r>
            <a:r>
              <a:rPr lang="en-US" altLang="zh-TW" sz="2800" b="1" dirty="0" smtClean="0"/>
              <a:t>)</a:t>
            </a:r>
          </a:p>
          <a:p>
            <a:r>
              <a:rPr lang="en-US" altLang="zh-TW" sz="2800" b="1" dirty="0" smtClean="0"/>
              <a:t>Internal node =&gt; </a:t>
            </a:r>
            <a:r>
              <a:rPr lang="en-US" altLang="zh-TW" sz="2800" b="1" dirty="0" err="1" smtClean="0"/>
              <a:t>softmax</a:t>
            </a:r>
            <a:endParaRPr lang="en-US" altLang="zh-TW" sz="2800" b="1" dirty="0" smtClean="0"/>
          </a:p>
          <a:p>
            <a:r>
              <a:rPr lang="en-US" altLang="zh-TW" sz="2800" b="1" dirty="0" smtClean="0"/>
              <a:t>Above threshold (0.5) and deepest node</a:t>
            </a:r>
          </a:p>
          <a:p>
            <a:endParaRPr lang="en-US" altLang="zh-TW" sz="2800" b="1" dirty="0" smtClean="0"/>
          </a:p>
          <a:p>
            <a:endParaRPr lang="en-US" altLang="zh-TW" sz="2800" b="1" dirty="0" smtClean="0"/>
          </a:p>
          <a:p>
            <a:endParaRPr lang="en-US" altLang="zh-TW" sz="2800" b="1" dirty="0"/>
          </a:p>
          <a:p>
            <a:endParaRPr lang="en-US" altLang="zh-TW" sz="2800" b="1" dirty="0" smtClean="0"/>
          </a:p>
          <a:p>
            <a:endParaRPr lang="en-US" altLang="zh-TW" sz="2800" b="1" dirty="0"/>
          </a:p>
          <a:p>
            <a:endParaRPr lang="en-US" altLang="zh-TW" sz="2800" b="1" dirty="0" smtClean="0"/>
          </a:p>
          <a:p>
            <a:endParaRPr lang="en-US" altLang="zh-TW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370870763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Joint classification and  detection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004586" y="2222287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0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when our network sees a </a:t>
            </a:r>
            <a:r>
              <a:rPr lang="en-US" altLang="zh-TW" sz="2000" b="1" dirty="0">
                <a:solidFill>
                  <a:srgbClr val="FFC000"/>
                </a:solidFill>
              </a:rPr>
              <a:t>detection image </a:t>
            </a:r>
            <a:r>
              <a:rPr lang="en-US" altLang="zh-TW" sz="20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we </a:t>
            </a:r>
            <a:r>
              <a:rPr lang="en-US" altLang="zh-TW" sz="2000" b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backpropagate</a:t>
            </a:r>
            <a:r>
              <a:rPr lang="en-US" altLang="zh-TW" sz="20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loss as normal. </a:t>
            </a:r>
          </a:p>
          <a:p>
            <a:r>
              <a:rPr lang="en-US" altLang="zh-TW" sz="20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For classification loss, we only </a:t>
            </a:r>
            <a:r>
              <a:rPr lang="en-US" altLang="zh-TW" sz="2000" b="1" dirty="0" err="1">
                <a:solidFill>
                  <a:schemeClr val="bg1">
                    <a:lumMod val="10000"/>
                    <a:lumOff val="90000"/>
                  </a:schemeClr>
                </a:solidFill>
              </a:rPr>
              <a:t>backpropagate</a:t>
            </a:r>
            <a:r>
              <a:rPr lang="en-US" altLang="zh-TW" sz="2000" b="1" dirty="0">
                <a:solidFill>
                  <a:schemeClr val="bg1">
                    <a:lumMod val="10000"/>
                    <a:lumOff val="90000"/>
                  </a:schemeClr>
                </a:solidFill>
              </a:rPr>
              <a:t> loss at or above the corresponding level of the label.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213360" y="2316480"/>
            <a:ext cx="5344160" cy="375487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TW" sz="2000" b="1" dirty="0">
                <a:solidFill>
                  <a:srgbClr val="FFFFFF"/>
                </a:solidFill>
              </a:rPr>
              <a:t>it sees a classification image we only </a:t>
            </a:r>
            <a:endParaRPr lang="en-US" altLang="zh-TW" sz="2000" b="1" dirty="0" smtClean="0">
              <a:solidFill>
                <a:srgbClr val="FFFFFF"/>
              </a:solidFill>
            </a:endParaRPr>
          </a:p>
          <a:p>
            <a:r>
              <a:rPr lang="en-US" altLang="zh-TW" sz="2000" b="1" dirty="0" err="1" smtClean="0">
                <a:solidFill>
                  <a:srgbClr val="FFFFFF"/>
                </a:solidFill>
              </a:rPr>
              <a:t>backpropagate</a:t>
            </a:r>
            <a:r>
              <a:rPr lang="en-US" altLang="zh-TW" sz="2000" b="1" dirty="0" smtClean="0">
                <a:solidFill>
                  <a:srgbClr val="FFFFFF"/>
                </a:solidFill>
              </a:rPr>
              <a:t> </a:t>
            </a:r>
            <a:r>
              <a:rPr lang="en-US" altLang="zh-TW" sz="2000" b="1" dirty="0">
                <a:solidFill>
                  <a:srgbClr val="FFFFFF"/>
                </a:solidFill>
              </a:rPr>
              <a:t>classification loss</a:t>
            </a:r>
            <a:r>
              <a:rPr lang="en-US" altLang="zh-TW" sz="2000" b="1" dirty="0" smtClean="0">
                <a:solidFill>
                  <a:srgbClr val="FFFFFF"/>
                </a:solidFill>
              </a:rPr>
              <a:t>.</a:t>
            </a:r>
          </a:p>
          <a:p>
            <a:endParaRPr kumimoji="0" lang="en-US" altLang="zh-TW" sz="20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  <a:p>
            <a:r>
              <a:rPr lang="en-US" altLang="zh-TW" sz="2000" b="1" dirty="0">
                <a:solidFill>
                  <a:srgbClr val="FFFFFF"/>
                </a:solidFill>
              </a:rPr>
              <a:t>To do this we </a:t>
            </a:r>
            <a:r>
              <a:rPr lang="en-US" altLang="zh-TW" sz="2000" b="1" dirty="0" smtClean="0">
                <a:solidFill>
                  <a:srgbClr val="FFFFFF"/>
                </a:solidFill>
              </a:rPr>
              <a:t>simply </a:t>
            </a:r>
            <a:r>
              <a:rPr lang="en-US" altLang="zh-TW" sz="2000" b="1" dirty="0" smtClean="0">
                <a:solidFill>
                  <a:srgbClr val="FFC000"/>
                </a:solidFill>
              </a:rPr>
              <a:t>find the bounding box that predicts the highest probability for that class</a:t>
            </a:r>
          </a:p>
          <a:p>
            <a:endParaRPr lang="en-US" altLang="zh-TW" sz="2000" b="1" dirty="0">
              <a:solidFill>
                <a:srgbClr val="FFFFFF"/>
              </a:solidFill>
            </a:endParaRPr>
          </a:p>
          <a:p>
            <a:r>
              <a:rPr lang="en-US" altLang="zh-TW" sz="2000" b="1" dirty="0">
                <a:solidFill>
                  <a:srgbClr val="FFFFFF"/>
                </a:solidFill>
              </a:rPr>
              <a:t>assume that the predicted box overlaps what would be the ground truth label by at least </a:t>
            </a:r>
            <a:r>
              <a:rPr lang="en-US" altLang="zh-TW" sz="2000" b="1" dirty="0">
                <a:solidFill>
                  <a:srgbClr val="FFC000"/>
                </a:solidFill>
              </a:rPr>
              <a:t>.3 IOU </a:t>
            </a:r>
            <a:r>
              <a:rPr lang="en-US" altLang="zh-TW" sz="2000" b="1" dirty="0">
                <a:solidFill>
                  <a:srgbClr val="FFFFFF"/>
                </a:solidFill>
              </a:rPr>
              <a:t>and we </a:t>
            </a:r>
            <a:r>
              <a:rPr lang="en-US" altLang="zh-TW" sz="2000" b="1" dirty="0" err="1">
                <a:solidFill>
                  <a:srgbClr val="FFFFFF"/>
                </a:solidFill>
              </a:rPr>
              <a:t>backpropagate</a:t>
            </a:r>
            <a:r>
              <a:rPr lang="en-US" altLang="zh-TW" sz="2000" b="1" dirty="0">
                <a:solidFill>
                  <a:srgbClr val="FFFFFF"/>
                </a:solidFill>
              </a:rPr>
              <a:t> </a:t>
            </a:r>
            <a:r>
              <a:rPr lang="en-US" altLang="zh-TW" sz="2000" b="1" dirty="0" err="1">
                <a:solidFill>
                  <a:srgbClr val="FFFFFF"/>
                </a:solidFill>
              </a:rPr>
              <a:t>objectness</a:t>
            </a:r>
            <a:r>
              <a:rPr lang="en-US" altLang="zh-TW" sz="2000" b="1" dirty="0">
                <a:solidFill>
                  <a:srgbClr val="FFFFFF"/>
                </a:solidFill>
              </a:rPr>
              <a:t> loss based on this assumption</a:t>
            </a:r>
            <a:endParaRPr lang="en-US" altLang="zh-TW" sz="2000" b="1" dirty="0" smtClean="0">
              <a:solidFill>
                <a:srgbClr val="FFFFFF"/>
              </a:solidFill>
            </a:endParaRPr>
          </a:p>
          <a:p>
            <a:endParaRPr kumimoji="0" lang="zh-TW" altLang="en-US" sz="18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5918803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18712" y="2222287"/>
            <a:ext cx="10966888" cy="3638764"/>
          </a:xfrm>
        </p:spPr>
        <p:txBody>
          <a:bodyPr>
            <a:normAutofit/>
          </a:bodyPr>
          <a:lstStyle/>
          <a:p>
            <a:r>
              <a:rPr lang="en-US" altLang="zh-TW" sz="2400" b="1" dirty="0"/>
              <a:t>YOLOv2 is </a:t>
            </a:r>
            <a:r>
              <a:rPr lang="en-US" altLang="zh-TW" sz="2400" b="1" dirty="0">
                <a:solidFill>
                  <a:srgbClr val="FFC000"/>
                </a:solidFill>
              </a:rPr>
              <a:t>state-of-the-art and faster than other detection systems </a:t>
            </a:r>
            <a:r>
              <a:rPr lang="en-US" altLang="zh-TW" sz="2400" b="1" dirty="0"/>
              <a:t>across a variety of detection datasets. </a:t>
            </a:r>
            <a:endParaRPr lang="en-US" altLang="zh-TW" sz="2400" b="1" dirty="0" smtClean="0"/>
          </a:p>
          <a:p>
            <a:r>
              <a:rPr lang="en-US" altLang="zh-TW" sz="2400" b="1" dirty="0"/>
              <a:t>YOLO9000 is a real-time framework for </a:t>
            </a:r>
            <a:r>
              <a:rPr lang="en-US" altLang="zh-TW" sz="2400" b="1" dirty="0">
                <a:solidFill>
                  <a:srgbClr val="FFC000"/>
                </a:solidFill>
              </a:rPr>
              <a:t>detection more than 9000 </a:t>
            </a:r>
            <a:r>
              <a:rPr lang="en-US" altLang="zh-TW" sz="2400" b="1" dirty="0"/>
              <a:t>object categories by jointly optimizing detection and classification. </a:t>
            </a:r>
            <a:endParaRPr lang="en-US" altLang="zh-TW" sz="2400" b="1" dirty="0" smtClean="0"/>
          </a:p>
          <a:p>
            <a:r>
              <a:rPr lang="en-US" altLang="zh-TW" sz="2400" b="1" dirty="0"/>
              <a:t>Dataset combination using </a:t>
            </a:r>
            <a:r>
              <a:rPr lang="en-US" altLang="zh-TW" sz="2400" b="1" dirty="0">
                <a:solidFill>
                  <a:srgbClr val="FFC000"/>
                </a:solidFill>
              </a:rPr>
              <a:t>hierarchical classification would be useful in the classification and segmentation domains</a:t>
            </a:r>
            <a:r>
              <a:rPr lang="en-US" altLang="zh-TW" sz="2400" b="1" dirty="0" smtClean="0"/>
              <a:t>.</a:t>
            </a:r>
          </a:p>
          <a:p>
            <a:r>
              <a:rPr lang="en-US" altLang="zh-TW" sz="2400" b="1" dirty="0"/>
              <a:t>For future work we hope to use similar techniques for </a:t>
            </a:r>
            <a:r>
              <a:rPr lang="en-US" altLang="zh-TW" sz="2400" b="1" dirty="0">
                <a:solidFill>
                  <a:srgbClr val="FFC000"/>
                </a:solidFill>
              </a:rPr>
              <a:t>weakly supervised image segmentation</a:t>
            </a:r>
            <a:endParaRPr lang="zh-TW" altLang="en-US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98371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appendix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9" y="1559878"/>
            <a:ext cx="9489732" cy="5101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115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Better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818712" y="2222287"/>
            <a:ext cx="11373288" cy="3638764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Error analysis of YOLO compared to </a:t>
            </a:r>
            <a:r>
              <a:rPr lang="en-US" altLang="zh-TW" sz="2400" dirty="0">
                <a:solidFill>
                  <a:srgbClr val="FFC000"/>
                </a:solidFill>
              </a:rPr>
              <a:t>Fast R-CNN </a:t>
            </a:r>
            <a:r>
              <a:rPr lang="en-US" altLang="zh-TW" sz="2400" dirty="0"/>
              <a:t>shows that YOLO makes a significant </a:t>
            </a:r>
            <a:r>
              <a:rPr lang="en-US" altLang="zh-TW" sz="2400" dirty="0">
                <a:solidFill>
                  <a:srgbClr val="FFC000"/>
                </a:solidFill>
              </a:rPr>
              <a:t>number of localization errors</a:t>
            </a:r>
            <a:r>
              <a:rPr lang="en-US" altLang="zh-TW" sz="2400" dirty="0"/>
              <a:t>. Furthermore, </a:t>
            </a:r>
            <a:r>
              <a:rPr lang="en-US" altLang="zh-TW" sz="2400" dirty="0">
                <a:solidFill>
                  <a:srgbClr val="FFC000"/>
                </a:solidFill>
              </a:rPr>
              <a:t>YOLO has relatively low recall compared to region proposal-based </a:t>
            </a:r>
            <a:r>
              <a:rPr lang="en-US" altLang="zh-TW" sz="2400" dirty="0" smtClean="0">
                <a:solidFill>
                  <a:srgbClr val="FFC000"/>
                </a:solidFill>
              </a:rPr>
              <a:t>methods</a:t>
            </a:r>
          </a:p>
          <a:p>
            <a:r>
              <a:rPr lang="en-US" altLang="zh-TW" sz="2400" dirty="0"/>
              <a:t>focus mainly on </a:t>
            </a:r>
            <a:r>
              <a:rPr lang="en-US" altLang="zh-TW" sz="2400" b="1" dirty="0">
                <a:solidFill>
                  <a:srgbClr val="FFC000"/>
                </a:solidFill>
              </a:rPr>
              <a:t>improving recall and localization while maintaining classification </a:t>
            </a:r>
            <a:r>
              <a:rPr lang="en-US" altLang="zh-TW" sz="2400" b="1" dirty="0" smtClean="0">
                <a:solidFill>
                  <a:srgbClr val="FFC000"/>
                </a:solidFill>
              </a:rPr>
              <a:t>accuracy</a:t>
            </a:r>
          </a:p>
          <a:p>
            <a:r>
              <a:rPr lang="en-US" altLang="zh-TW" sz="2400" dirty="0">
                <a:solidFill>
                  <a:srgbClr val="FFC000"/>
                </a:solidFill>
              </a:rPr>
              <a:t>We pool a variety of ideas </a:t>
            </a:r>
            <a:r>
              <a:rPr lang="en-US" altLang="zh-TW" sz="2400" dirty="0"/>
              <a:t>from past work with our own novel concepts to improve YOLO’s performance</a:t>
            </a:r>
            <a:endParaRPr lang="zh-TW" altLang="en-US" sz="2400" dirty="0"/>
          </a:p>
          <a:p>
            <a:endParaRPr lang="en-US" altLang="zh-TW" sz="2400" b="1" dirty="0" smtClean="0">
              <a:solidFill>
                <a:srgbClr val="FFC000"/>
              </a:solidFill>
            </a:endParaRPr>
          </a:p>
          <a:p>
            <a:endParaRPr lang="zh-TW" altLang="en-US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06561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yolo</a:t>
            </a:r>
          </a:p>
        </p:txBody>
      </p:sp>
      <p:pic>
        <p:nvPicPr>
          <p:cNvPr id="666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7022" y="82025"/>
            <a:ext cx="2579707" cy="14280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69" name="Group 669"/>
          <p:cNvGrpSpPr/>
          <p:nvPr/>
        </p:nvGrpSpPr>
        <p:grpSpPr>
          <a:xfrm>
            <a:off x="3417022" y="1623407"/>
            <a:ext cx="2567006" cy="495152"/>
            <a:chOff x="0" y="0"/>
            <a:chExt cx="2567005" cy="495151"/>
          </a:xfrm>
        </p:grpSpPr>
        <p:sp>
          <p:nvSpPr>
            <p:cNvPr id="667" name="Shape 667"/>
            <p:cNvSpPr/>
            <p:nvPr/>
          </p:nvSpPr>
          <p:spPr>
            <a:xfrm>
              <a:off x="0" y="0"/>
              <a:ext cx="2567006" cy="4951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0" y="62156"/>
              <a:ext cx="256700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Convs</a:t>
              </a:r>
            </a:p>
          </p:txBody>
        </p:sp>
      </p:grpSp>
      <p:sp>
        <p:nvSpPr>
          <p:cNvPr id="670" name="Shape 670"/>
          <p:cNvSpPr/>
          <p:nvPr/>
        </p:nvSpPr>
        <p:spPr>
          <a:xfrm>
            <a:off x="3958819" y="2909382"/>
            <a:ext cx="1663008" cy="1415352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1" name="Shape 671"/>
          <p:cNvSpPr/>
          <p:nvPr/>
        </p:nvSpPr>
        <p:spPr>
          <a:xfrm flipV="1">
            <a:off x="4492044" y="2920362"/>
            <a:ext cx="1" cy="1415353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2" name="Shape 672"/>
          <p:cNvSpPr/>
          <p:nvPr/>
        </p:nvSpPr>
        <p:spPr>
          <a:xfrm flipV="1">
            <a:off x="5063543" y="2920361"/>
            <a:ext cx="2" cy="1415353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3" name="Shape 673"/>
          <p:cNvSpPr/>
          <p:nvPr/>
        </p:nvSpPr>
        <p:spPr>
          <a:xfrm>
            <a:off x="3976849" y="3377002"/>
            <a:ext cx="1653308" cy="2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4" name="Shape 674"/>
          <p:cNvSpPr/>
          <p:nvPr/>
        </p:nvSpPr>
        <p:spPr>
          <a:xfrm>
            <a:off x="3976849" y="3889271"/>
            <a:ext cx="1653308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677" name="Group 677"/>
          <p:cNvGrpSpPr/>
          <p:nvPr/>
        </p:nvGrpSpPr>
        <p:grpSpPr>
          <a:xfrm>
            <a:off x="3065237" y="4526068"/>
            <a:ext cx="1649879" cy="495154"/>
            <a:chOff x="0" y="0"/>
            <a:chExt cx="1649877" cy="495153"/>
          </a:xfrm>
        </p:grpSpPr>
        <p:sp>
          <p:nvSpPr>
            <p:cNvPr id="675" name="Shape 675"/>
            <p:cNvSpPr/>
            <p:nvPr/>
          </p:nvSpPr>
          <p:spPr>
            <a:xfrm>
              <a:off x="-1" y="-1"/>
              <a:ext cx="1649879" cy="49515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-1" y="62156"/>
              <a:ext cx="164987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 dirty="0" err="1"/>
                <a:t>softmax</a:t>
              </a:r>
              <a:endParaRPr dirty="0"/>
            </a:p>
          </p:txBody>
        </p:sp>
      </p:grpSp>
      <p:grpSp>
        <p:nvGrpSpPr>
          <p:cNvPr id="680" name="Group 680"/>
          <p:cNvGrpSpPr/>
          <p:nvPr/>
        </p:nvGrpSpPr>
        <p:grpSpPr>
          <a:xfrm>
            <a:off x="4880193" y="4515074"/>
            <a:ext cx="1675975" cy="495154"/>
            <a:chOff x="-1" y="0"/>
            <a:chExt cx="1675973" cy="495152"/>
          </a:xfrm>
        </p:grpSpPr>
        <p:sp>
          <p:nvSpPr>
            <p:cNvPr id="678" name="Shape 678"/>
            <p:cNvSpPr/>
            <p:nvPr/>
          </p:nvSpPr>
          <p:spPr>
            <a:xfrm>
              <a:off x="-1" y="0"/>
              <a:ext cx="1649879" cy="4951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26093" y="10982"/>
              <a:ext cx="164987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 dirty="0" err="1"/>
                <a:t>BoxReg</a:t>
              </a:r>
              <a:endParaRPr dirty="0"/>
            </a:p>
          </p:txBody>
        </p:sp>
      </p:grpSp>
      <p:sp>
        <p:nvSpPr>
          <p:cNvPr id="688" name="Shape 688"/>
          <p:cNvSpPr/>
          <p:nvPr/>
        </p:nvSpPr>
        <p:spPr>
          <a:xfrm>
            <a:off x="6735161" y="2340401"/>
            <a:ext cx="1006043" cy="64633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Per </a:t>
            </a:r>
            <a:r>
              <a:rPr dirty="0" smtClean="0">
                <a:solidFill>
                  <a:srgbClr val="FFFFFF"/>
                </a:solidFill>
              </a:rPr>
              <a:t>grid 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dirty="0" smtClean="0">
                <a:solidFill>
                  <a:srgbClr val="FFFFFF"/>
                </a:solidFill>
              </a:rPr>
              <a:t>= 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689" name="Shape 689"/>
          <p:cNvSpPr/>
          <p:nvPr/>
        </p:nvSpPr>
        <p:spPr>
          <a:xfrm>
            <a:off x="7805739" y="660947"/>
            <a:ext cx="227051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dirty="0"/>
              <a:t>point </a:t>
            </a:r>
            <a:r>
              <a:rPr dirty="0" err="1"/>
              <a:t>x,y</a:t>
            </a:r>
            <a:r>
              <a:rPr dirty="0"/>
              <a:t/>
            </a:r>
            <a:br>
              <a:rPr dirty="0"/>
            </a:br>
            <a:r>
              <a:rPr dirty="0" err="1"/>
              <a:t>bbox</a:t>
            </a:r>
            <a:r>
              <a:rPr dirty="0"/>
              <a:t> </a:t>
            </a:r>
            <a:r>
              <a:rPr dirty="0" err="1"/>
              <a:t>w,h</a:t>
            </a:r>
            <a:endParaRPr dirty="0">
              <a:solidFill>
                <a:srgbClr val="FFFFFF"/>
              </a:solidFill>
            </a:endParaRPr>
          </a:p>
          <a:p>
            <a:r>
              <a:rPr lang="en-US" dirty="0" smtClean="0"/>
              <a:t>C</a:t>
            </a:r>
            <a:r>
              <a:rPr dirty="0" smtClean="0"/>
              <a:t>onfidence</a:t>
            </a:r>
            <a:endParaRPr lang="en-US" dirty="0" smtClean="0"/>
          </a:p>
          <a:p>
            <a:r>
              <a:rPr lang="en-US" dirty="0" smtClean="0"/>
              <a:t>=5</a:t>
            </a:r>
            <a:endParaRPr dirty="0"/>
          </a:p>
        </p:txBody>
      </p:sp>
      <p:sp>
        <p:nvSpPr>
          <p:cNvPr id="690" name="Shape 690"/>
          <p:cNvSpPr/>
          <p:nvPr/>
        </p:nvSpPr>
        <p:spPr>
          <a:xfrm>
            <a:off x="8759132" y="5722516"/>
            <a:ext cx="15645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 </a:t>
            </a:r>
            <a:endParaRPr dirty="0"/>
          </a:p>
        </p:txBody>
      </p:sp>
      <p:sp>
        <p:nvSpPr>
          <p:cNvPr id="696" name="Shape 696"/>
          <p:cNvSpPr/>
          <p:nvPr/>
        </p:nvSpPr>
        <p:spPr>
          <a:xfrm>
            <a:off x="8658524" y="6057316"/>
            <a:ext cx="15645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dirty="0" smtClean="0"/>
              <a:t> </a:t>
            </a:r>
            <a:endParaRPr dirty="0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59" y="5339746"/>
            <a:ext cx="6349240" cy="143514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922111" y="2499212"/>
            <a:ext cx="639544" cy="240229"/>
          </a:xfrm>
          <a:prstGeom prst="rect">
            <a:avLst/>
          </a:prstGeom>
          <a:solidFill>
            <a:srgbClr val="00B05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212164" y="2501971"/>
            <a:ext cx="2137013" cy="248347"/>
          </a:xfrm>
          <a:prstGeom prst="rect">
            <a:avLst/>
          </a:prstGeom>
          <a:solidFill>
            <a:srgbClr val="FFC00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向下箭號 2"/>
          <p:cNvSpPr/>
          <p:nvPr/>
        </p:nvSpPr>
        <p:spPr>
          <a:xfrm>
            <a:off x="8129254" y="2008678"/>
            <a:ext cx="187207" cy="334084"/>
          </a:xfrm>
          <a:prstGeom prst="downArrow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194654" y="1946854"/>
            <a:ext cx="111504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class (20)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向下箭號 4"/>
          <p:cNvSpPr/>
          <p:nvPr/>
        </p:nvSpPr>
        <p:spPr>
          <a:xfrm>
            <a:off x="9904470" y="2008678"/>
            <a:ext cx="280235" cy="371764"/>
          </a:xfrm>
          <a:prstGeom prst="downArrow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630368" y="3090547"/>
            <a:ext cx="82650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3x3x30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22112" y="2513803"/>
            <a:ext cx="226858" cy="225638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915583" y="3972361"/>
            <a:ext cx="227227" cy="23516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矩形 58"/>
          <p:cNvSpPr/>
          <p:nvPr/>
        </p:nvSpPr>
        <p:spPr>
          <a:xfrm rot="16200000">
            <a:off x="8579010" y="4342412"/>
            <a:ext cx="2137013" cy="248347"/>
          </a:xfrm>
          <a:prstGeom prst="rect">
            <a:avLst/>
          </a:prstGeom>
          <a:solidFill>
            <a:srgbClr val="FFC00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1075888" y="4346472"/>
            <a:ext cx="639544" cy="240229"/>
          </a:xfrm>
          <a:prstGeom prst="rect">
            <a:avLst/>
          </a:prstGeom>
          <a:solidFill>
            <a:srgbClr val="00B05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568540" y="4281921"/>
            <a:ext cx="43858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loc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" name="矩形 62"/>
          <p:cNvSpPr/>
          <p:nvPr/>
        </p:nvSpPr>
        <p:spPr>
          <a:xfrm rot="16200000">
            <a:off x="9007748" y="4342412"/>
            <a:ext cx="2137013" cy="248347"/>
          </a:xfrm>
          <a:prstGeom prst="rect">
            <a:avLst/>
          </a:prstGeom>
          <a:solidFill>
            <a:srgbClr val="00B0F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267209" y="3972361"/>
            <a:ext cx="19011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*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10044588" y="3746843"/>
            <a:ext cx="699795" cy="3478"/>
          </a:xfrm>
          <a:prstGeom prst="straightConnector1">
            <a:avLst/>
          </a:prstGeom>
          <a:noFill/>
          <a:ln w="15875" cap="rnd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文字方塊 14"/>
          <p:cNvSpPr txBox="1"/>
          <p:nvPr/>
        </p:nvSpPr>
        <p:spPr>
          <a:xfrm>
            <a:off x="10869874" y="3377981"/>
            <a:ext cx="110863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Maxclass</a:t>
            </a: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‘car’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562671" y="2503643"/>
            <a:ext cx="639544" cy="240229"/>
          </a:xfrm>
          <a:prstGeom prst="rect">
            <a:avLst/>
          </a:prstGeom>
          <a:solidFill>
            <a:srgbClr val="00B05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8561655" y="2509224"/>
            <a:ext cx="227227" cy="23516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2" name="Group 669"/>
          <p:cNvGrpSpPr/>
          <p:nvPr/>
        </p:nvGrpSpPr>
        <p:grpSpPr>
          <a:xfrm>
            <a:off x="3398981" y="2292172"/>
            <a:ext cx="2585047" cy="495153"/>
            <a:chOff x="-4703" y="59902"/>
            <a:chExt cx="2585046" cy="495152"/>
          </a:xfrm>
        </p:grpSpPr>
        <p:sp>
          <p:nvSpPr>
            <p:cNvPr id="55" name="Shape 667"/>
            <p:cNvSpPr/>
            <p:nvPr/>
          </p:nvSpPr>
          <p:spPr>
            <a:xfrm>
              <a:off x="-4703" y="59902"/>
              <a:ext cx="2567006" cy="4951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" name="Shape 668"/>
            <p:cNvSpPr/>
            <p:nvPr/>
          </p:nvSpPr>
          <p:spPr>
            <a:xfrm>
              <a:off x="13337" y="136329"/>
              <a:ext cx="256700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 lang="en-US" dirty="0" smtClean="0"/>
                <a:t>flatten</a:t>
              </a:r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687969617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Batch normalization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sz="half" idx="1"/>
          </p:nvPr>
        </p:nvSpPr>
        <p:spPr>
          <a:xfrm>
            <a:off x="706952" y="2668764"/>
            <a:ext cx="6110408" cy="3638764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xi = </a:t>
            </a:r>
            <a:r>
              <a:rPr lang="en-US" altLang="zh-TW" sz="2400" dirty="0" err="1"/>
              <a:t>i</a:t>
            </a:r>
            <a:r>
              <a:rPr lang="en-US" altLang="zh-TW" sz="2400" dirty="0"/>
              <a:t> * w + </a:t>
            </a:r>
            <a:r>
              <a:rPr lang="en-US" altLang="zh-TW" sz="2400" u="sng" dirty="0" smtClean="0">
                <a:solidFill>
                  <a:srgbClr val="92D050"/>
                </a:solidFill>
              </a:rPr>
              <a:t>b</a:t>
            </a:r>
            <a:endParaRPr lang="en-US" altLang="zh-TW" sz="2400" u="sng" dirty="0">
              <a:solidFill>
                <a:srgbClr val="FF0000"/>
              </a:solidFill>
            </a:endParaRPr>
          </a:p>
          <a:p>
            <a:r>
              <a:rPr lang="en-US" altLang="zh-TW" sz="2400" dirty="0" smtClean="0"/>
              <a:t> </a:t>
            </a:r>
            <a:endParaRPr lang="en-US" altLang="zh-TW" sz="2400" dirty="0" smtClean="0"/>
          </a:p>
          <a:p>
            <a:r>
              <a:rPr lang="en-US" altLang="zh-TW" sz="2400" dirty="0"/>
              <a:t>By adding batch normalization on all of the convolutional layers in YOLO we get </a:t>
            </a:r>
            <a:r>
              <a:rPr lang="en-US" altLang="zh-TW" sz="2400" dirty="0">
                <a:solidFill>
                  <a:srgbClr val="FFC000"/>
                </a:solidFill>
              </a:rPr>
              <a:t>more than 2% improvement in </a:t>
            </a:r>
            <a:r>
              <a:rPr lang="en-US" altLang="zh-TW" sz="2400" dirty="0" err="1">
                <a:solidFill>
                  <a:srgbClr val="FFC000"/>
                </a:solidFill>
              </a:rPr>
              <a:t>mAP</a:t>
            </a:r>
            <a:endParaRPr lang="en-US" altLang="zh-TW" sz="2400" u="sng" dirty="0">
              <a:solidFill>
                <a:srgbClr val="FFC000"/>
              </a:solidFill>
            </a:endParaRPr>
          </a:p>
          <a:p>
            <a:endParaRPr lang="en-US" altLang="zh-TW" sz="2400" u="sng" dirty="0">
              <a:solidFill>
                <a:srgbClr val="FF0000"/>
              </a:solidFill>
            </a:endParaRPr>
          </a:p>
          <a:p>
            <a:endParaRPr lang="zh-TW" altLang="en-US" sz="2400" u="sng" dirty="0"/>
          </a:p>
          <a:p>
            <a:endParaRPr lang="zh-TW" altLang="en-US" sz="2400" dirty="0"/>
          </a:p>
        </p:txBody>
      </p:sp>
      <p:pic>
        <p:nvPicPr>
          <p:cNvPr id="4" name="Picture 2" descr="「batch normalization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235" y="2428240"/>
            <a:ext cx="4611756" cy="344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向左箭號 4"/>
          <p:cNvSpPr/>
          <p:nvPr/>
        </p:nvSpPr>
        <p:spPr>
          <a:xfrm>
            <a:off x="6079324" y="4760843"/>
            <a:ext cx="954157" cy="3677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404431" y="4751519"/>
            <a:ext cx="23006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FFFFFF"/>
                </a:solidFill>
              </a:rPr>
              <a:t>generalization</a:t>
            </a:r>
            <a:endParaRPr lang="zh-TW" altLang="en-US" sz="2400" dirty="0">
              <a:solidFill>
                <a:srgbClr val="FFFFFF"/>
              </a:solidFill>
            </a:endParaRPr>
          </a:p>
        </p:txBody>
      </p:sp>
      <p:sp>
        <p:nvSpPr>
          <p:cNvPr id="7" name="向下箭號 6"/>
          <p:cNvSpPr/>
          <p:nvPr/>
        </p:nvSpPr>
        <p:spPr>
          <a:xfrm>
            <a:off x="5705061" y="4760843"/>
            <a:ext cx="208722" cy="4870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146234" y="5717321"/>
            <a:ext cx="4611756" cy="55305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Activation function(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7177207" y="2397760"/>
            <a:ext cx="4580783" cy="3287423"/>
          </a:xfrm>
          <a:prstGeom prst="rect">
            <a:avLst/>
          </a:prstGeom>
          <a:noFill/>
          <a:ln w="76200" cap="rnd">
            <a:solidFill>
              <a:srgbClr val="0070C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46235" y="1606938"/>
            <a:ext cx="4611756" cy="70788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76200" cap="rnd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4000" dirty="0" smtClean="0"/>
              <a:t>CONV</a:t>
            </a:r>
            <a:endParaRPr kumimoji="0" lang="zh-TW" altLang="en-US" sz="4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Century Gothic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66800" y="2668764"/>
            <a:ext cx="1930400" cy="389396"/>
          </a:xfrm>
          <a:prstGeom prst="rect">
            <a:avLst/>
          </a:prstGeom>
          <a:noFill/>
          <a:ln w="15875" cap="rnd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978631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至理名言">
  <a:themeElements>
    <a:clrScheme name="至理名言">
      <a:dk1>
        <a:srgbClr val="000000"/>
      </a:dk1>
      <a:lt1>
        <a:srgbClr val="212121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至理名言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至理名言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至理名言">
  <a:themeElements>
    <a:clrScheme name="至理名言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至理名言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至理名言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4295</TotalTime>
  <Words>2547</Words>
  <Application>Microsoft Office PowerPoint</Application>
  <PresentationFormat>寬螢幕</PresentationFormat>
  <Paragraphs>600</Paragraphs>
  <Slides>68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68</vt:i4>
      </vt:variant>
    </vt:vector>
  </HeadingPairs>
  <TitlesOfParts>
    <vt:vector size="73" baseType="lpstr">
      <vt:lpstr>Calibri</vt:lpstr>
      <vt:lpstr>Century Gothic</vt:lpstr>
      <vt:lpstr>Helvetica</vt:lpstr>
      <vt:lpstr>Wingdings 2</vt:lpstr>
      <vt:lpstr>至理名言</vt:lpstr>
      <vt:lpstr>PowerPoint 簡報</vt:lpstr>
      <vt:lpstr>PowerPoint 簡報</vt:lpstr>
      <vt:lpstr>Abstract</vt:lpstr>
      <vt:lpstr>Abstract</vt:lpstr>
      <vt:lpstr>Introduction</vt:lpstr>
      <vt:lpstr>Introduction</vt:lpstr>
      <vt:lpstr>Better</vt:lpstr>
      <vt:lpstr>yolo</vt:lpstr>
      <vt:lpstr>Batch normalization</vt:lpstr>
      <vt:lpstr>High resolution classifier</vt:lpstr>
      <vt:lpstr>Convolution with anchor boxes</vt:lpstr>
      <vt:lpstr>Convolution with anchor boxes</vt:lpstr>
      <vt:lpstr>RCNN</vt:lpstr>
      <vt:lpstr>fastRCNN</vt:lpstr>
      <vt:lpstr>fasterRCNN</vt:lpstr>
      <vt:lpstr>RPN</vt:lpstr>
      <vt:lpstr>Why anchor box  with different scales / aspect ratio</vt:lpstr>
      <vt:lpstr>yolov2</vt:lpstr>
      <vt:lpstr>Feature extraction =&gt;yolov3</vt:lpstr>
      <vt:lpstr>yolov2</vt:lpstr>
      <vt:lpstr>Yolo2-predict layer</vt:lpstr>
      <vt:lpstr>Yolo2-predict layer</vt:lpstr>
      <vt:lpstr>yolov2</vt:lpstr>
      <vt:lpstr>Yolov2 – forward layer</vt:lpstr>
      <vt:lpstr>Forward layer _ class_pred</vt:lpstr>
      <vt:lpstr>PowerPoint 簡報</vt:lpstr>
      <vt:lpstr>PowerPoint 簡報</vt:lpstr>
      <vt:lpstr>PowerPoint 簡報</vt:lpstr>
      <vt:lpstr>yolov2</vt:lpstr>
      <vt:lpstr>PowerPoint 簡報</vt:lpstr>
      <vt:lpstr>Compute gx,gy,gw,gh</vt:lpstr>
      <vt:lpstr>PowerPoint 簡報</vt:lpstr>
      <vt:lpstr>PowerPoint 簡報</vt:lpstr>
      <vt:lpstr>Hard negative mining -ssd  </vt:lpstr>
      <vt:lpstr>Intersect </vt:lpstr>
      <vt:lpstr>Target layer output</vt:lpstr>
      <vt:lpstr>loss</vt:lpstr>
      <vt:lpstr>PowerPoint 簡報</vt:lpstr>
      <vt:lpstr>Focal loss</vt:lpstr>
      <vt:lpstr>Yolov2 inference</vt:lpstr>
      <vt:lpstr>non-maximum suppression</vt:lpstr>
      <vt:lpstr>non-maximum suppression</vt:lpstr>
      <vt:lpstr>non-maximum suppression</vt:lpstr>
      <vt:lpstr>non-maximum suppression</vt:lpstr>
      <vt:lpstr>Dimension clusters</vt:lpstr>
      <vt:lpstr>Dimension clusters</vt:lpstr>
      <vt:lpstr>Anchor much is better</vt:lpstr>
      <vt:lpstr>Fine grained features</vt:lpstr>
      <vt:lpstr>passthrough layer</vt:lpstr>
      <vt:lpstr>Multi-scale training</vt:lpstr>
      <vt:lpstr>Accuracy and speed</vt:lpstr>
      <vt:lpstr>Yolo v3</vt:lpstr>
      <vt:lpstr>Further Experiments.</vt:lpstr>
      <vt:lpstr>SSD</vt:lpstr>
      <vt:lpstr>Faster</vt:lpstr>
      <vt:lpstr>Google net</vt:lpstr>
      <vt:lpstr>Why useful </vt:lpstr>
      <vt:lpstr>The path from YOLO to YOLOv2</vt:lpstr>
      <vt:lpstr>Training for detection</vt:lpstr>
      <vt:lpstr>Data augmentation</vt:lpstr>
      <vt:lpstr>Stronger</vt:lpstr>
      <vt:lpstr>Hierarchical classfication</vt:lpstr>
      <vt:lpstr>WordTree</vt:lpstr>
      <vt:lpstr>Prediction on wordtree</vt:lpstr>
      <vt:lpstr>Joint classification and  detection</vt:lpstr>
      <vt:lpstr>Joint classification and  detection</vt:lpstr>
      <vt:lpstr>conclusion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project</dc:title>
  <cp:lastModifiedBy>Windows 使用者</cp:lastModifiedBy>
  <cp:revision>133</cp:revision>
  <dcterms:modified xsi:type="dcterms:W3CDTF">2018-04-17T15:01:34Z</dcterms:modified>
</cp:coreProperties>
</file>